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oleObject16.bin" ContentType="application/vnd.openxmlformats-officedocument.oleObject"/>
  <Override PartName="/ppt/notesSlides/notesSlide16.xml" ContentType="application/vnd.openxmlformats-officedocument.presentationml.notes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diagrams/data1.xml" ContentType="application/vnd.openxmlformats-officedocument.drawingml.diagramData+xml"/>
  <Override PartName="/ppt/notesSlides/notesSlide15.xml" ContentType="application/vnd.openxmlformats-officedocument.presentationml.notesSlide+xml"/>
  <Override PartName="/ppt/embeddings/oleObject22.bin" ContentType="application/vnd.openxmlformats-officedocument.oleObject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embeddings/oleObject13.bin" ContentType="application/vnd.openxmlformats-officedocument.oleObject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embeddings/oleObject15.bin" ContentType="application/vnd.openxmlformats-officedocument.oleObject"/>
  <Default Extension="png" ContentType="image/png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embeddings/oleObject28.bin" ContentType="application/vnd.openxmlformats-officedocument.oleObject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oleObject27.bin" ContentType="application/vnd.openxmlformats-officedocument.oleObject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oleObject18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embeddings/oleObject20.bin" ContentType="application/vnd.openxmlformats-officedocument.oleObject"/>
  <Override PartName="/ppt/embeddings/oleObject2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6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26.bin" ContentType="application/vnd.openxmlformats-officedocument.oleObject"/>
  <Override PartName="/ppt/embeddings/oleObject25.bin" ContentType="application/vnd.openxmlformats-officedocument.oleObject"/>
  <Override PartName="/ppt/embeddings/oleObject5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embeddings/Microsoft___1.bin" ContentType="application/vnd.openxmlformats-officedocument.oleObject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oleObject23.bin" ContentType="application/vnd.openxmlformats-officedocument.oleObject"/>
  <Override PartName="/ppt/notesSlides/notesSlide5.xml" ContentType="application/vnd.openxmlformats-officedocument.presentationml.notesSlide+xml"/>
  <Override PartName="/ppt/embeddings/oleObject17.bin" ContentType="application/vnd.openxmlformats-officedocument.oleObject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embeddings/oleObject14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oleObject21.bin" ContentType="application/vnd.openxmlformats-officedocument.oleObject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oleObject8.bin" ContentType="application/vnd.openxmlformats-officedocument.oleObject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88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96" r:id="rId3"/>
    <p:sldId id="497" r:id="rId4"/>
    <p:sldId id="503" r:id="rId5"/>
    <p:sldId id="511" r:id="rId6"/>
    <p:sldId id="504" r:id="rId7"/>
    <p:sldId id="429" r:id="rId8"/>
    <p:sldId id="505" r:id="rId9"/>
    <p:sldId id="506" r:id="rId10"/>
    <p:sldId id="507" r:id="rId11"/>
    <p:sldId id="508" r:id="rId12"/>
    <p:sldId id="509" r:id="rId13"/>
    <p:sldId id="510" r:id="rId14"/>
    <p:sldId id="452" r:id="rId15"/>
    <p:sldId id="470" r:id="rId16"/>
    <p:sldId id="403" r:id="rId17"/>
    <p:sldId id="411" r:id="rId18"/>
    <p:sldId id="514" r:id="rId19"/>
    <p:sldId id="513" r:id="rId20"/>
    <p:sldId id="515" r:id="rId21"/>
    <p:sldId id="516" r:id="rId22"/>
    <p:sldId id="512" r:id="rId23"/>
    <p:sldId id="469" r:id="rId24"/>
    <p:sldId id="474" r:id="rId25"/>
    <p:sldId id="524" r:id="rId26"/>
    <p:sldId id="525" r:id="rId27"/>
    <p:sldId id="527" r:id="rId28"/>
    <p:sldId id="480" r:id="rId29"/>
    <p:sldId id="481" r:id="rId30"/>
    <p:sldId id="528" r:id="rId31"/>
    <p:sldId id="529" r:id="rId32"/>
    <p:sldId id="463" r:id="rId33"/>
    <p:sldId id="523" r:id="rId34"/>
    <p:sldId id="358" r:id="rId35"/>
    <p:sldId id="397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717" autoAdjust="0"/>
    <p:restoredTop sz="94728" autoAdjust="0"/>
  </p:normalViewPr>
  <p:slideViewPr>
    <p:cSldViewPr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ADDBB-1728-468C-90DD-6001B1F8D3D9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55E11C5-C5BB-464F-9F8D-3D1DEFFD57FE}">
      <dgm:prSet phldrT="[テキスト]"/>
      <dgm:spPr/>
      <dgm:t>
        <a:bodyPr/>
        <a:lstStyle/>
        <a:p>
          <a:r>
            <a:rPr kumimoji="1" lang="en-US" altLang="ja-JP" dirty="0" smtClean="0"/>
            <a:t>Theoretical interest</a:t>
          </a:r>
          <a:endParaRPr kumimoji="1" lang="ja-JP" altLang="en-US" dirty="0"/>
        </a:p>
      </dgm:t>
    </dgm:pt>
    <dgm:pt modelId="{85C544F3-1D9A-4E8D-9190-39BC7B32E230}" type="parTrans" cxnId="{A4D9AD96-F8CD-4EF9-9934-D9A2F107C881}">
      <dgm:prSet/>
      <dgm:spPr/>
      <dgm:t>
        <a:bodyPr/>
        <a:lstStyle/>
        <a:p>
          <a:endParaRPr kumimoji="1" lang="ja-JP" altLang="en-US"/>
        </a:p>
      </dgm:t>
    </dgm:pt>
    <dgm:pt modelId="{D63F4B63-5947-402F-85BC-71B187366DA6}" type="sibTrans" cxnId="{A4D9AD96-F8CD-4EF9-9934-D9A2F107C881}">
      <dgm:prSet/>
      <dgm:spPr/>
      <dgm:t>
        <a:bodyPr/>
        <a:lstStyle/>
        <a:p>
          <a:endParaRPr kumimoji="1" lang="ja-JP" altLang="en-US"/>
        </a:p>
      </dgm:t>
    </dgm:pt>
    <dgm:pt modelId="{F648F264-0F35-4C8F-8DE8-B6440AE64FBE}">
      <dgm:prSet phldrT="[テキスト]"/>
      <dgm:spPr/>
      <dgm:t>
        <a:bodyPr/>
        <a:lstStyle/>
        <a:p>
          <a:r>
            <a:rPr kumimoji="1" lang="en-US" altLang="ja-JP" dirty="0" smtClean="0"/>
            <a:t>Dirac operator spectrum: Banks-Casher relation, </a:t>
          </a:r>
          <a:r>
            <a:rPr kumimoji="1" lang="en-US" altLang="ja-JP" dirty="0" err="1" smtClean="0"/>
            <a:t>chiral</a:t>
          </a:r>
          <a:r>
            <a:rPr kumimoji="1" lang="en-US" altLang="ja-JP" dirty="0" smtClean="0"/>
            <a:t> RMT</a:t>
          </a:r>
          <a:endParaRPr kumimoji="1" lang="ja-JP" altLang="en-US" dirty="0"/>
        </a:p>
      </dgm:t>
    </dgm:pt>
    <dgm:pt modelId="{27CA7335-378E-4582-AFFA-8BFF4BEC997E}" type="parTrans" cxnId="{F15E358F-1CA7-4FB9-94A1-5876BF6F9BDC}">
      <dgm:prSet/>
      <dgm:spPr/>
      <dgm:t>
        <a:bodyPr/>
        <a:lstStyle/>
        <a:p>
          <a:endParaRPr kumimoji="1" lang="ja-JP" altLang="en-US"/>
        </a:p>
      </dgm:t>
    </dgm:pt>
    <dgm:pt modelId="{8B4F46BB-3C12-40C4-B01C-BD6849F5F124}" type="sibTrans" cxnId="{F15E358F-1CA7-4FB9-94A1-5876BF6F9BDC}">
      <dgm:prSet/>
      <dgm:spPr/>
      <dgm:t>
        <a:bodyPr/>
        <a:lstStyle/>
        <a:p>
          <a:endParaRPr kumimoji="1" lang="ja-JP" altLang="en-US"/>
        </a:p>
      </dgm:t>
    </dgm:pt>
    <dgm:pt modelId="{5AB9A27D-94E0-49F6-AB02-A792EAF6276C}">
      <dgm:prSet phldrT="[テキスト]"/>
      <dgm:spPr/>
      <dgm:t>
        <a:bodyPr/>
        <a:lstStyle/>
        <a:p>
          <a:r>
            <a:rPr kumimoji="1" lang="en-US" altLang="ja-JP" dirty="0" smtClean="0"/>
            <a:t>Topology: </a:t>
          </a:r>
          <a:r>
            <a:rPr kumimoji="1" lang="en-US" altLang="ja-JP" dirty="0" smtClean="0">
              <a:sym typeface="Symbol"/>
            </a:rPr>
            <a:t>-</a:t>
          </a:r>
          <a:r>
            <a:rPr kumimoji="1" lang="en-US" altLang="ja-JP" dirty="0" smtClean="0"/>
            <a:t>vacuum, topological susceptibility</a:t>
          </a:r>
          <a:endParaRPr kumimoji="1" lang="ja-JP" altLang="en-US" dirty="0"/>
        </a:p>
      </dgm:t>
    </dgm:pt>
    <dgm:pt modelId="{507F93E6-755F-4FF6-B3AA-621A0484A3EC}" type="parTrans" cxnId="{175CB089-E773-4B94-9B8C-EAAF28E57427}">
      <dgm:prSet/>
      <dgm:spPr/>
      <dgm:t>
        <a:bodyPr/>
        <a:lstStyle/>
        <a:p>
          <a:endParaRPr kumimoji="1" lang="ja-JP" altLang="en-US"/>
        </a:p>
      </dgm:t>
    </dgm:pt>
    <dgm:pt modelId="{95238FC3-FD9D-40B9-BCEF-425FDAB76A8F}" type="sibTrans" cxnId="{175CB089-E773-4B94-9B8C-EAAF28E57427}">
      <dgm:prSet/>
      <dgm:spPr/>
      <dgm:t>
        <a:bodyPr/>
        <a:lstStyle/>
        <a:p>
          <a:endParaRPr kumimoji="1" lang="ja-JP" altLang="en-US"/>
        </a:p>
      </dgm:t>
    </dgm:pt>
    <dgm:pt modelId="{A5F8D51C-BD41-4C94-AF23-1D2A1D5D220E}">
      <dgm:prSet phldrT="[テキスト]"/>
      <dgm:spPr/>
      <dgm:t>
        <a:bodyPr/>
        <a:lstStyle/>
        <a:p>
          <a:r>
            <a:rPr kumimoji="1" lang="en-US" altLang="ja-JP" dirty="0" smtClean="0"/>
            <a:t>Phenomenological interest</a:t>
          </a:r>
          <a:endParaRPr kumimoji="1" lang="ja-JP" altLang="en-US" dirty="0"/>
        </a:p>
      </dgm:t>
    </dgm:pt>
    <dgm:pt modelId="{D2A46737-2070-4B17-AAA1-B38FD1D0D32B}" type="parTrans" cxnId="{3684EC20-2491-47EF-86F5-020F83515AD7}">
      <dgm:prSet/>
      <dgm:spPr/>
      <dgm:t>
        <a:bodyPr/>
        <a:lstStyle/>
        <a:p>
          <a:endParaRPr kumimoji="1" lang="ja-JP" altLang="en-US"/>
        </a:p>
      </dgm:t>
    </dgm:pt>
    <dgm:pt modelId="{9BCEA05E-675D-48C2-9BF4-F85E57CBD990}" type="sibTrans" cxnId="{3684EC20-2491-47EF-86F5-020F83515AD7}">
      <dgm:prSet/>
      <dgm:spPr/>
      <dgm:t>
        <a:bodyPr/>
        <a:lstStyle/>
        <a:p>
          <a:endParaRPr kumimoji="1" lang="ja-JP" altLang="en-US"/>
        </a:p>
      </dgm:t>
    </dgm:pt>
    <dgm:pt modelId="{C99867EA-DCDC-439D-91E4-FA2550D1A643}">
      <dgm:prSet phldrT="[テキスト]"/>
      <dgm:spPr/>
      <dgm:t>
        <a:bodyPr/>
        <a:lstStyle/>
        <a:p>
          <a:r>
            <a:rPr kumimoji="1" lang="en-US" altLang="ja-JP" dirty="0" smtClean="0"/>
            <a:t>Controlled </a:t>
          </a:r>
          <a:r>
            <a:rPr kumimoji="1" lang="en-US" altLang="ja-JP" dirty="0" err="1" smtClean="0"/>
            <a:t>chiral</a:t>
          </a:r>
          <a:r>
            <a:rPr kumimoji="1" lang="en-US" altLang="ja-JP" dirty="0" smtClean="0"/>
            <a:t> extrapolation with the </a:t>
          </a:r>
          <a:r>
            <a:rPr kumimoji="1" lang="en-US" altLang="ja-JP" i="1" dirty="0" smtClean="0"/>
            <a:t>continuum</a:t>
          </a:r>
          <a:r>
            <a:rPr kumimoji="1" lang="en-US" altLang="ja-JP" dirty="0" smtClean="0"/>
            <a:t> </a:t>
          </a:r>
          <a:r>
            <a:rPr kumimoji="1" lang="en-US" altLang="ja-JP" dirty="0" err="1" smtClean="0"/>
            <a:t>ChPT</a:t>
          </a:r>
          <a:endParaRPr kumimoji="1" lang="ja-JP" altLang="en-US" dirty="0"/>
        </a:p>
      </dgm:t>
    </dgm:pt>
    <dgm:pt modelId="{A3CE729E-2246-4464-AD37-EA3CA7100FCF}" type="parTrans" cxnId="{028B5AE6-70C6-4289-AB2D-4196D35CA147}">
      <dgm:prSet/>
      <dgm:spPr/>
      <dgm:t>
        <a:bodyPr/>
        <a:lstStyle/>
        <a:p>
          <a:endParaRPr kumimoji="1" lang="ja-JP" altLang="en-US"/>
        </a:p>
      </dgm:t>
    </dgm:pt>
    <dgm:pt modelId="{85BD4492-42A3-4404-88AE-8F84867DE6E9}" type="sibTrans" cxnId="{028B5AE6-70C6-4289-AB2D-4196D35CA147}">
      <dgm:prSet/>
      <dgm:spPr/>
      <dgm:t>
        <a:bodyPr/>
        <a:lstStyle/>
        <a:p>
          <a:endParaRPr kumimoji="1" lang="ja-JP" altLang="en-US"/>
        </a:p>
      </dgm:t>
    </dgm:pt>
    <dgm:pt modelId="{A590BEF3-387D-4986-92F5-CF356D1A6D8D}">
      <dgm:prSet phldrT="[テキスト]"/>
      <dgm:spPr/>
      <dgm:t>
        <a:bodyPr/>
        <a:lstStyle/>
        <a:p>
          <a:r>
            <a:rPr kumimoji="1" lang="en-US" altLang="ja-JP" dirty="0" smtClean="0"/>
            <a:t>Flavor-singlet physics</a:t>
          </a:r>
          <a:endParaRPr kumimoji="1" lang="ja-JP" altLang="en-US" dirty="0"/>
        </a:p>
      </dgm:t>
    </dgm:pt>
    <dgm:pt modelId="{48BFBFB7-1BAC-424E-A5E6-E0CB83FAD3C6}" type="parTrans" cxnId="{BF62F04E-A35D-441A-B300-D2345A3F00ED}">
      <dgm:prSet/>
      <dgm:spPr/>
      <dgm:t>
        <a:bodyPr/>
        <a:lstStyle/>
        <a:p>
          <a:endParaRPr kumimoji="1" lang="ja-JP" altLang="en-US"/>
        </a:p>
      </dgm:t>
    </dgm:pt>
    <dgm:pt modelId="{B85E36A6-B749-4A09-9193-CC3D8A508B5D}" type="sibTrans" cxnId="{BF62F04E-A35D-441A-B300-D2345A3F00ED}">
      <dgm:prSet/>
      <dgm:spPr/>
      <dgm:t>
        <a:bodyPr/>
        <a:lstStyle/>
        <a:p>
          <a:endParaRPr kumimoji="1" lang="ja-JP" altLang="en-US"/>
        </a:p>
      </dgm:t>
    </dgm:pt>
    <dgm:pt modelId="{D3C2F1B4-3617-48AF-B0EF-159375641699}">
      <dgm:prSet phldrT="[テキスト]"/>
      <dgm:spPr/>
      <dgm:t>
        <a:bodyPr/>
        <a:lstStyle/>
        <a:p>
          <a:r>
            <a:rPr kumimoji="1" lang="en-US" altLang="ja-JP" dirty="0" smtClean="0"/>
            <a:t>Physics applications: B</a:t>
          </a:r>
          <a:r>
            <a:rPr kumimoji="1" lang="en-US" altLang="ja-JP" baseline="-25000" dirty="0" smtClean="0"/>
            <a:t>K</a:t>
          </a:r>
          <a:r>
            <a:rPr kumimoji="1" lang="en-US" altLang="ja-JP" dirty="0" smtClean="0"/>
            <a:t>, form factors, etc.</a:t>
          </a:r>
          <a:endParaRPr kumimoji="1" lang="ja-JP" altLang="en-US" dirty="0"/>
        </a:p>
      </dgm:t>
    </dgm:pt>
    <dgm:pt modelId="{173694E1-FC7B-4004-AC9A-3F54EA6B475A}" type="parTrans" cxnId="{D94B1F0B-D676-456D-B965-69E6BD4399DE}">
      <dgm:prSet/>
      <dgm:spPr/>
      <dgm:t>
        <a:bodyPr/>
        <a:lstStyle/>
        <a:p>
          <a:endParaRPr kumimoji="1" lang="ja-JP" altLang="en-US"/>
        </a:p>
      </dgm:t>
    </dgm:pt>
    <dgm:pt modelId="{F66610CA-DF7E-4A38-90C2-7FDB672C4F69}" type="sibTrans" cxnId="{D94B1F0B-D676-456D-B965-69E6BD4399DE}">
      <dgm:prSet/>
      <dgm:spPr/>
      <dgm:t>
        <a:bodyPr/>
        <a:lstStyle/>
        <a:p>
          <a:endParaRPr kumimoji="1" lang="ja-JP" altLang="en-US"/>
        </a:p>
      </dgm:t>
    </dgm:pt>
    <dgm:pt modelId="{48D4E95C-1AD2-4B46-A789-28CCB2642B76}">
      <dgm:prSet phldrT="[テキスト]"/>
      <dgm:spPr/>
      <dgm:t>
        <a:bodyPr/>
        <a:lstStyle/>
        <a:p>
          <a:r>
            <a:rPr kumimoji="1" lang="en-US" altLang="ja-JP" dirty="0" err="1" smtClean="0"/>
            <a:t>Chiral</a:t>
          </a:r>
          <a:r>
            <a:rPr kumimoji="1" lang="en-US" altLang="ja-JP" dirty="0" smtClean="0"/>
            <a:t> symmetry breaking: </a:t>
          </a:r>
          <a:r>
            <a:rPr kumimoji="1" lang="en-US" altLang="ja-JP" dirty="0" err="1" smtClean="0"/>
            <a:t>chiral</a:t>
          </a:r>
          <a:r>
            <a:rPr kumimoji="1" lang="en-US" altLang="ja-JP" dirty="0" smtClean="0"/>
            <a:t> condensate and related</a:t>
          </a:r>
          <a:endParaRPr kumimoji="1" lang="ja-JP" altLang="en-US" dirty="0"/>
        </a:p>
      </dgm:t>
    </dgm:pt>
    <dgm:pt modelId="{A9EA4191-8305-4040-8B98-C1220F9F8000}" type="parTrans" cxnId="{90E16CC6-93BA-4C61-BD28-2A67880385E0}">
      <dgm:prSet/>
      <dgm:spPr/>
      <dgm:t>
        <a:bodyPr/>
        <a:lstStyle/>
        <a:p>
          <a:endParaRPr kumimoji="1" lang="ja-JP" altLang="en-US"/>
        </a:p>
      </dgm:t>
    </dgm:pt>
    <dgm:pt modelId="{F95B0C5B-D1A7-42FF-AF68-EAB5DFA6DEEE}" type="sibTrans" cxnId="{90E16CC6-93BA-4C61-BD28-2A67880385E0}">
      <dgm:prSet/>
      <dgm:spPr/>
      <dgm:t>
        <a:bodyPr/>
        <a:lstStyle/>
        <a:p>
          <a:endParaRPr kumimoji="1" lang="ja-JP" altLang="en-US"/>
        </a:p>
      </dgm:t>
    </dgm:pt>
    <dgm:pt modelId="{188B6982-7FC5-4588-A996-9BA364841274}">
      <dgm:prSet phldrT="[テキスト]"/>
      <dgm:spPr/>
      <dgm:t>
        <a:bodyPr/>
        <a:lstStyle/>
        <a:p>
          <a:r>
            <a:rPr kumimoji="1" lang="en-US" altLang="ja-JP" dirty="0" smtClean="0"/>
            <a:t>Sum rules, OPE</a:t>
          </a:r>
          <a:endParaRPr kumimoji="1" lang="ja-JP" altLang="en-US" dirty="0"/>
        </a:p>
      </dgm:t>
    </dgm:pt>
    <dgm:pt modelId="{885F03D9-1B43-4CC0-AB78-22F378DF4E59}" type="parTrans" cxnId="{8961DAEC-D0C3-460A-9DCD-BCD0B3084A9A}">
      <dgm:prSet/>
      <dgm:spPr/>
      <dgm:t>
        <a:bodyPr/>
        <a:lstStyle/>
        <a:p>
          <a:endParaRPr kumimoji="1" lang="ja-JP" altLang="en-US"/>
        </a:p>
      </dgm:t>
    </dgm:pt>
    <dgm:pt modelId="{D058459A-82C3-4448-9622-23D35E9B1131}" type="sibTrans" cxnId="{8961DAEC-D0C3-460A-9DCD-BCD0B3084A9A}">
      <dgm:prSet/>
      <dgm:spPr/>
      <dgm:t>
        <a:bodyPr/>
        <a:lstStyle/>
        <a:p>
          <a:endParaRPr kumimoji="1" lang="ja-JP" altLang="en-US"/>
        </a:p>
      </dgm:t>
    </dgm:pt>
    <dgm:pt modelId="{5C92083F-36A5-40D2-8251-8D17E192F03B}" type="pres">
      <dgm:prSet presAssocID="{4FDADDBB-1728-468C-90DD-6001B1F8D3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2AC2BAE-595D-4D87-A5A4-1AF423F84D54}" type="pres">
      <dgm:prSet presAssocID="{C55E11C5-C5BB-464F-9F8D-3D1DEFFD57FE}" presName="composite" presStyleCnt="0"/>
      <dgm:spPr/>
    </dgm:pt>
    <dgm:pt modelId="{8669097C-54A2-4A5A-B3A4-3910CC25396E}" type="pres">
      <dgm:prSet presAssocID="{C55E11C5-C5BB-464F-9F8D-3D1DEFFD57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6FDA44-C4F1-4AC3-B20D-749793EC5CED}" type="pres">
      <dgm:prSet presAssocID="{C55E11C5-C5BB-464F-9F8D-3D1DEFFD57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105844-DEFE-4449-9EBC-48F565D8FF65}" type="pres">
      <dgm:prSet presAssocID="{D63F4B63-5947-402F-85BC-71B187366DA6}" presName="space" presStyleCnt="0"/>
      <dgm:spPr/>
    </dgm:pt>
    <dgm:pt modelId="{05325338-9F1E-47D7-8005-820A97B1852A}" type="pres">
      <dgm:prSet presAssocID="{A5F8D51C-BD41-4C94-AF23-1D2A1D5D220E}" presName="composite" presStyleCnt="0"/>
      <dgm:spPr/>
    </dgm:pt>
    <dgm:pt modelId="{266F7D21-1E65-414D-A5FE-CC7AD0B1F871}" type="pres">
      <dgm:prSet presAssocID="{A5F8D51C-BD41-4C94-AF23-1D2A1D5D220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67D5ACD-460E-4E23-BC27-EC53F0AC307C}" type="pres">
      <dgm:prSet presAssocID="{A5F8D51C-BD41-4C94-AF23-1D2A1D5D220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F62F04E-A35D-441A-B300-D2345A3F00ED}" srcId="{A5F8D51C-BD41-4C94-AF23-1D2A1D5D220E}" destId="{A590BEF3-387D-4986-92F5-CF356D1A6D8D}" srcOrd="3" destOrd="0" parTransId="{48BFBFB7-1BAC-424E-A5E6-E0CB83FAD3C6}" sibTransId="{B85E36A6-B749-4A09-9193-CC3D8A508B5D}"/>
    <dgm:cxn modelId="{EF44D179-A54C-48B1-968A-B6EBDC6C90CC}" type="presOf" srcId="{4FDADDBB-1728-468C-90DD-6001B1F8D3D9}" destId="{5C92083F-36A5-40D2-8251-8D17E192F03B}" srcOrd="0" destOrd="0" presId="urn:microsoft.com/office/officeart/2005/8/layout/hList1"/>
    <dgm:cxn modelId="{58541733-062E-40A6-B97F-21CB5ADFF077}" type="presOf" srcId="{48D4E95C-1AD2-4B46-A789-28CCB2642B76}" destId="{B86FDA44-C4F1-4AC3-B20D-749793EC5CED}" srcOrd="0" destOrd="1" presId="urn:microsoft.com/office/officeart/2005/8/layout/hList1"/>
    <dgm:cxn modelId="{A4D9AD96-F8CD-4EF9-9934-D9A2F107C881}" srcId="{4FDADDBB-1728-468C-90DD-6001B1F8D3D9}" destId="{C55E11C5-C5BB-464F-9F8D-3D1DEFFD57FE}" srcOrd="0" destOrd="0" parTransId="{85C544F3-1D9A-4E8D-9190-39BC7B32E230}" sibTransId="{D63F4B63-5947-402F-85BC-71B187366DA6}"/>
    <dgm:cxn modelId="{90E16CC6-93BA-4C61-BD28-2A67880385E0}" srcId="{C55E11C5-C5BB-464F-9F8D-3D1DEFFD57FE}" destId="{48D4E95C-1AD2-4B46-A789-28CCB2642B76}" srcOrd="1" destOrd="0" parTransId="{A9EA4191-8305-4040-8B98-C1220F9F8000}" sibTransId="{F95B0C5B-D1A7-42FF-AF68-EAB5DFA6DEEE}"/>
    <dgm:cxn modelId="{9EABC6AF-CD94-406D-A37A-B837ABD23E77}" type="presOf" srcId="{D3C2F1B4-3617-48AF-B0EF-159375641699}" destId="{867D5ACD-460E-4E23-BC27-EC53F0AC307C}" srcOrd="0" destOrd="1" presId="urn:microsoft.com/office/officeart/2005/8/layout/hList1"/>
    <dgm:cxn modelId="{3684EC20-2491-47EF-86F5-020F83515AD7}" srcId="{4FDADDBB-1728-468C-90DD-6001B1F8D3D9}" destId="{A5F8D51C-BD41-4C94-AF23-1D2A1D5D220E}" srcOrd="1" destOrd="0" parTransId="{D2A46737-2070-4B17-AAA1-B38FD1D0D32B}" sibTransId="{9BCEA05E-675D-48C2-9BF4-F85E57CBD990}"/>
    <dgm:cxn modelId="{028B5AE6-70C6-4289-AB2D-4196D35CA147}" srcId="{A5F8D51C-BD41-4C94-AF23-1D2A1D5D220E}" destId="{C99867EA-DCDC-439D-91E4-FA2550D1A643}" srcOrd="0" destOrd="0" parTransId="{A3CE729E-2246-4464-AD37-EA3CA7100FCF}" sibTransId="{85BD4492-42A3-4404-88AE-8F84867DE6E9}"/>
    <dgm:cxn modelId="{D94B1F0B-D676-456D-B965-69E6BD4399DE}" srcId="{A5F8D51C-BD41-4C94-AF23-1D2A1D5D220E}" destId="{D3C2F1B4-3617-48AF-B0EF-159375641699}" srcOrd="1" destOrd="0" parTransId="{173694E1-FC7B-4004-AC9A-3F54EA6B475A}" sibTransId="{F66610CA-DF7E-4A38-90C2-7FDB672C4F69}"/>
    <dgm:cxn modelId="{870BDCDE-4679-4E10-A8AD-C4A4F2A56138}" type="presOf" srcId="{C99867EA-DCDC-439D-91E4-FA2550D1A643}" destId="{867D5ACD-460E-4E23-BC27-EC53F0AC307C}" srcOrd="0" destOrd="0" presId="urn:microsoft.com/office/officeart/2005/8/layout/hList1"/>
    <dgm:cxn modelId="{E184BA90-751B-42CC-AED7-45A06363447B}" type="presOf" srcId="{188B6982-7FC5-4588-A996-9BA364841274}" destId="{867D5ACD-460E-4E23-BC27-EC53F0AC307C}" srcOrd="0" destOrd="2" presId="urn:microsoft.com/office/officeart/2005/8/layout/hList1"/>
    <dgm:cxn modelId="{175CB089-E773-4B94-9B8C-EAAF28E57427}" srcId="{C55E11C5-C5BB-464F-9F8D-3D1DEFFD57FE}" destId="{5AB9A27D-94E0-49F6-AB02-A792EAF6276C}" srcOrd="2" destOrd="0" parTransId="{507F93E6-755F-4FF6-B3AA-621A0484A3EC}" sibTransId="{95238FC3-FD9D-40B9-BCEF-425FDAB76A8F}"/>
    <dgm:cxn modelId="{A2B3EF17-3653-459E-92AD-181156198244}" type="presOf" srcId="{5AB9A27D-94E0-49F6-AB02-A792EAF6276C}" destId="{B86FDA44-C4F1-4AC3-B20D-749793EC5CED}" srcOrd="0" destOrd="2" presId="urn:microsoft.com/office/officeart/2005/8/layout/hList1"/>
    <dgm:cxn modelId="{30A4A786-4D67-4BFD-AC70-43954F961C15}" type="presOf" srcId="{C55E11C5-C5BB-464F-9F8D-3D1DEFFD57FE}" destId="{8669097C-54A2-4A5A-B3A4-3910CC25396E}" srcOrd="0" destOrd="0" presId="urn:microsoft.com/office/officeart/2005/8/layout/hList1"/>
    <dgm:cxn modelId="{F15E358F-1CA7-4FB9-94A1-5876BF6F9BDC}" srcId="{C55E11C5-C5BB-464F-9F8D-3D1DEFFD57FE}" destId="{F648F264-0F35-4C8F-8DE8-B6440AE64FBE}" srcOrd="0" destOrd="0" parTransId="{27CA7335-378E-4582-AFFA-8BFF4BEC997E}" sibTransId="{8B4F46BB-3C12-40C4-B01C-BD6849F5F124}"/>
    <dgm:cxn modelId="{2CBDA965-5107-4498-9031-731595641C29}" type="presOf" srcId="{A5F8D51C-BD41-4C94-AF23-1D2A1D5D220E}" destId="{266F7D21-1E65-414D-A5FE-CC7AD0B1F871}" srcOrd="0" destOrd="0" presId="urn:microsoft.com/office/officeart/2005/8/layout/hList1"/>
    <dgm:cxn modelId="{EB1E1DA1-DD4F-4FC7-B7E7-D5D462AF4288}" type="presOf" srcId="{F648F264-0F35-4C8F-8DE8-B6440AE64FBE}" destId="{B86FDA44-C4F1-4AC3-B20D-749793EC5CED}" srcOrd="0" destOrd="0" presId="urn:microsoft.com/office/officeart/2005/8/layout/hList1"/>
    <dgm:cxn modelId="{56D68767-6872-4D37-84B3-E5C74E8BBE36}" type="presOf" srcId="{A590BEF3-387D-4986-92F5-CF356D1A6D8D}" destId="{867D5ACD-460E-4E23-BC27-EC53F0AC307C}" srcOrd="0" destOrd="3" presId="urn:microsoft.com/office/officeart/2005/8/layout/hList1"/>
    <dgm:cxn modelId="{8961DAEC-D0C3-460A-9DCD-BCD0B3084A9A}" srcId="{A5F8D51C-BD41-4C94-AF23-1D2A1D5D220E}" destId="{188B6982-7FC5-4588-A996-9BA364841274}" srcOrd="2" destOrd="0" parTransId="{885F03D9-1B43-4CC0-AB78-22F378DF4E59}" sibTransId="{D058459A-82C3-4448-9622-23D35E9B1131}"/>
    <dgm:cxn modelId="{6A3210F9-EF16-48D8-9DF8-753E010D83C7}" type="presParOf" srcId="{5C92083F-36A5-40D2-8251-8D17E192F03B}" destId="{42AC2BAE-595D-4D87-A5A4-1AF423F84D54}" srcOrd="0" destOrd="0" presId="urn:microsoft.com/office/officeart/2005/8/layout/hList1"/>
    <dgm:cxn modelId="{5DACF25E-0DD0-43A3-B533-AFB21039F14B}" type="presParOf" srcId="{42AC2BAE-595D-4D87-A5A4-1AF423F84D54}" destId="{8669097C-54A2-4A5A-B3A4-3910CC25396E}" srcOrd="0" destOrd="0" presId="urn:microsoft.com/office/officeart/2005/8/layout/hList1"/>
    <dgm:cxn modelId="{1D8F6600-21EE-401E-B427-6579474CE1D4}" type="presParOf" srcId="{42AC2BAE-595D-4D87-A5A4-1AF423F84D54}" destId="{B86FDA44-C4F1-4AC3-B20D-749793EC5CED}" srcOrd="1" destOrd="0" presId="urn:microsoft.com/office/officeart/2005/8/layout/hList1"/>
    <dgm:cxn modelId="{EB803599-813D-465B-8854-9CEE3585702A}" type="presParOf" srcId="{5C92083F-36A5-40D2-8251-8D17E192F03B}" destId="{A6105844-DEFE-4449-9EBC-48F565D8FF65}" srcOrd="1" destOrd="0" presId="urn:microsoft.com/office/officeart/2005/8/layout/hList1"/>
    <dgm:cxn modelId="{A5710409-213D-4F07-8FA5-8DE1EAC18791}" type="presParOf" srcId="{5C92083F-36A5-40D2-8251-8D17E192F03B}" destId="{05325338-9F1E-47D7-8005-820A97B1852A}" srcOrd="2" destOrd="0" presId="urn:microsoft.com/office/officeart/2005/8/layout/hList1"/>
    <dgm:cxn modelId="{0D870431-1AEA-401A-8304-A8177C52C5BA}" type="presParOf" srcId="{05325338-9F1E-47D7-8005-820A97B1852A}" destId="{266F7D21-1E65-414D-A5FE-CC7AD0B1F871}" srcOrd="0" destOrd="0" presId="urn:microsoft.com/office/officeart/2005/8/layout/hList1"/>
    <dgm:cxn modelId="{E0D341AA-5878-4F01-8FEF-9DD95C5BABFF}" type="presParOf" srcId="{05325338-9F1E-47D7-8005-820A97B1852A}" destId="{867D5ACD-460E-4E23-BC27-EC53F0AC307C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5" Type="http://schemas.openxmlformats.org/officeDocument/2006/relationships/image" Target="../media/image9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3" Type="http://schemas.openxmlformats.org/officeDocument/2006/relationships/image" Target="../media/image40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3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ict"/><Relationship Id="rId1" Type="http://schemas.openxmlformats.org/officeDocument/2006/relationships/image" Target="../media/image12.pict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ict"/><Relationship Id="rId1" Type="http://schemas.openxmlformats.org/officeDocument/2006/relationships/image" Target="../media/image14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ict"/><Relationship Id="rId1" Type="http://schemas.openxmlformats.org/officeDocument/2006/relationships/image" Target="../media/image2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A3A9-732A-D640-9B47-9B180DEED496}" type="datetimeFigureOut">
              <a:rPr lang="ja-JP" altLang="en-US" smtClean="0"/>
              <a:pPr/>
              <a:t>09.6.29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58BAC-E765-D241-A907-656937A2FBE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D0B0D-4075-4D89-8A6E-A2356A8A4FA0}" type="datetimeFigureOut">
              <a:rPr kumimoji="1" lang="ja-JP" altLang="en-US" smtClean="0"/>
              <a:pPr/>
              <a:t>09.6.29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B3B5-C8F1-4D07-967D-085AE5D572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B3B5-C8F1-4D07-967D-085AE5D5721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41937-1181-4689-B22E-D513ED21BCA6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36183-9E05-4CE1-9713-5A7BBBD8E9F2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071810"/>
            <a:ext cx="7315200" cy="18564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071810"/>
            <a:ext cx="238101" cy="18564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4" descr="http://www.kek.jp/logo/img/keklogo-c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34144"/>
            <a:ext cx="740256" cy="4238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459302" cy="365760"/>
          </a:xfrm>
        </p:spPr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14348" y="6356350"/>
            <a:ext cx="18795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7" name="Picture 2" descr="http://jlqcd.kek.jp/box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701" y="0"/>
            <a:ext cx="683299" cy="785794"/>
          </a:xfrm>
          <a:prstGeom prst="rect">
            <a:avLst/>
          </a:prstGeom>
          <a:noFill/>
        </p:spPr>
      </p:pic>
      <p:pic>
        <p:nvPicPr>
          <p:cNvPr id="9" name="Picture 4" descr="http://www.kek.jp/logo/img/keklogo-c.gif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6357958"/>
            <a:ext cx="740256" cy="4238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459302" cy="365760"/>
          </a:xfrm>
        </p:spPr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217340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8" name="Picture 2" descr="http://jlqcd.kek.jp/box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701" y="0"/>
            <a:ext cx="683299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10" name="Picture 2" descr="http://jlqcd.kek.jp/box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701" y="0"/>
            <a:ext cx="683299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http://jlqcd.kek.jp/box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701" y="0"/>
            <a:ext cx="683299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http://jlqcd.kek.jp/box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60701" y="0"/>
            <a:ext cx="683299" cy="785794"/>
          </a:xfrm>
          <a:prstGeom prst="rect">
            <a:avLst/>
          </a:prstGeom>
          <a:noFill/>
        </p:spPr>
      </p:pic>
      <p:pic>
        <p:nvPicPr>
          <p:cNvPr id="12" name="Picture 4" descr="http://www.kek.jp/logo/img/keklogo-c.gi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86776" y="6357958"/>
            <a:ext cx="740256" cy="4238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diagramColors" Target="../diagrams/colors1.xml"/><Relationship Id="rId4" Type="http://schemas.openxmlformats.org/officeDocument/2006/relationships/diagramLayout" Target="../diagrams/layou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5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openxmlformats.org/officeDocument/2006/relationships/oleObject" Target="../embeddings/Microsoft___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7" Type="http://schemas.openxmlformats.org/officeDocument/2006/relationships/oleObject" Target="../embeddings/Microsoft___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6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5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5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Relationship Id="rId5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5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oleObject19.bin"/><Relationship Id="rId7" Type="http://schemas.openxmlformats.org/officeDocument/2006/relationships/image" Target="../media/image4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6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5.png"/><Relationship Id="rId4" Type="http://schemas.openxmlformats.org/officeDocument/2006/relationships/oleObject" Target="../embeddings/oleObject2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5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5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6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7" Type="http://schemas.openxmlformats.org/officeDocument/2006/relationships/oleObject" Target="../embeddings/oleObject2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6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8.bin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9200" y="3071810"/>
            <a:ext cx="6858000" cy="1804990"/>
          </a:xfrm>
        </p:spPr>
        <p:txBody>
          <a:bodyPr>
            <a:noAutofit/>
          </a:bodyPr>
          <a:lstStyle/>
          <a:p>
            <a:pPr marL="895350" indent="-722313" algn="l"/>
            <a:r>
              <a:rPr kumimoji="1" lang="en-US" altLang="ja-JP" dirty="0" smtClean="0"/>
              <a:t>Spontaneous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symmetry breaking on the lattice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Shoji Hashimoto (KEK)</a:t>
            </a:r>
          </a:p>
          <a:p>
            <a:r>
              <a:rPr kumimoji="1" lang="en-US" altLang="ja-JP" dirty="0" smtClean="0"/>
              <a:t>@</a:t>
            </a:r>
            <a:r>
              <a:rPr lang="ja-JP" altLang="en-US" dirty="0" smtClean="0"/>
              <a:t> 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Dynamics 09 (Bern), Jul 6,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2009.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rcRect t="20132" b="34896"/>
          <a:stretch>
            <a:fillRect/>
          </a:stretch>
        </p:blipFill>
        <p:spPr>
          <a:xfrm>
            <a:off x="1066800" y="693419"/>
            <a:ext cx="7162848" cy="2125981"/>
          </a:xfrm>
          <a:prstGeom prst="rect">
            <a:avLst/>
          </a:prstGeom>
        </p:spPr>
      </p:pic>
      <p:pic>
        <p:nvPicPr>
          <p:cNvPr id="5" name="Picture 2" descr="http://jlqcd.kek.jp/box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912870"/>
            <a:ext cx="838200" cy="9639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SSB on the lattice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648200" cy="510540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Symmetry breaking occurs only in the infinite volume. </a:t>
            </a:r>
          </a:p>
          <a:p>
            <a:pPr lvl="1"/>
            <a:r>
              <a:rPr lang="en-US" altLang="ja-JP" dirty="0" smtClean="0"/>
              <a:t>Need to study the finite volume scaling for a rigorous test.</a:t>
            </a:r>
          </a:p>
          <a:p>
            <a:pPr lvl="1"/>
            <a:r>
              <a:rPr lang="en-US" altLang="ja-JP" dirty="0" smtClean="0"/>
              <a:t>Still possible to study on the finite volume lattice with the help of </a:t>
            </a:r>
            <a:r>
              <a:rPr lang="en-US" altLang="ja-JP" dirty="0" err="1" smtClean="0"/>
              <a:t>ChPT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Beyond the leading order</a:t>
            </a:r>
            <a:endParaRPr lang="en-US" altLang="ja-JP" dirty="0" smtClean="0">
              <a:cs typeface="Symbol" charset="2"/>
            </a:endParaRPr>
          </a:p>
          <a:p>
            <a:pPr lvl="1"/>
            <a:r>
              <a:rPr lang="en-US" altLang="ja-JP" dirty="0" smtClean="0">
                <a:cs typeface="Symbol" charset="2"/>
              </a:rPr>
              <a:t>New formula </a:t>
            </a:r>
            <a:r>
              <a:rPr lang="en-US" altLang="ja-JP" dirty="0" smtClean="0">
                <a:cs typeface="Symbol" charset="2"/>
              </a:rPr>
              <a:t>valid</a:t>
            </a:r>
            <a:r>
              <a:rPr lang="en-US" altLang="ja-JP" dirty="0" smtClean="0">
                <a:cs typeface="Symbol" charset="2"/>
              </a:rPr>
              <a:t> </a:t>
            </a:r>
            <a:r>
              <a:rPr lang="en-US" altLang="ja-JP" dirty="0" smtClean="0">
                <a:cs typeface="Symbol" charset="2"/>
              </a:rPr>
              <a:t>in</a:t>
            </a:r>
            <a:r>
              <a:rPr lang="en-US" altLang="ja-JP" dirty="0" smtClean="0">
                <a:cs typeface="Symbol" charset="2"/>
              </a:rPr>
              <a:t> </a:t>
            </a:r>
            <a:r>
              <a:rPr lang="en-US" altLang="ja-JP" dirty="0" smtClean="0">
                <a:cs typeface="Symbol" charset="2"/>
              </a:rPr>
              <a:t>both the 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- (</a:t>
            </a:r>
            <a:r>
              <a:rPr lang="en-US" altLang="ja-JP" i="1" dirty="0" err="1" smtClean="0"/>
              <a:t>m</a:t>
            </a:r>
            <a:r>
              <a:rPr lang="en-US" altLang="ja-JP" i="1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i="1" dirty="0" err="1" smtClean="0">
                <a:cs typeface="Symbol" charset="2"/>
              </a:rPr>
              <a:t>L</a:t>
            </a:r>
            <a:r>
              <a:rPr lang="en-US" altLang="ja-JP" dirty="0" smtClean="0">
                <a:cs typeface="Symbol" charset="2"/>
              </a:rPr>
              <a:t> </a:t>
            </a:r>
            <a:r>
              <a:rPr lang="en-US" altLang="ja-JP" dirty="0" smtClean="0">
                <a:cs typeface="Symbol" charset="2"/>
              </a:rPr>
              <a:t>&gt;</a:t>
            </a:r>
            <a:r>
              <a:rPr lang="en-US" altLang="ja-JP" dirty="0" smtClean="0">
                <a:cs typeface="Symbol" charset="2"/>
              </a:rPr>
              <a:t>1) and the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-regime (</a:t>
            </a:r>
            <a:r>
              <a:rPr lang="en-US" altLang="ja-JP" i="1" dirty="0" err="1" smtClean="0"/>
              <a:t>m</a:t>
            </a:r>
            <a:r>
              <a:rPr lang="en-US" altLang="ja-JP" i="1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i="1" dirty="0" err="1" smtClean="0">
                <a:cs typeface="Symbol" charset="2"/>
              </a:rPr>
              <a:t>L</a:t>
            </a:r>
            <a:r>
              <a:rPr lang="en-US" altLang="ja-JP" i="1" dirty="0" smtClean="0">
                <a:cs typeface="Symbol" charset="2"/>
              </a:rPr>
              <a:t> </a:t>
            </a:r>
            <a:r>
              <a:rPr lang="en-US" altLang="ja-JP" dirty="0" smtClean="0">
                <a:cs typeface="Symbol" charset="2"/>
              </a:rPr>
              <a:t>&lt;1</a:t>
            </a:r>
            <a:r>
              <a:rPr lang="en-US" altLang="ja-JP" dirty="0" smtClean="0">
                <a:cs typeface="Symbol" charset="2"/>
              </a:rPr>
              <a:t>), and in between.</a:t>
            </a:r>
          </a:p>
          <a:p>
            <a:pPr lvl="2"/>
            <a:r>
              <a:rPr lang="en-US" altLang="ja-JP" sz="1730" dirty="0" err="1" smtClean="0">
                <a:cs typeface="Symbol" charset="2"/>
              </a:rPr>
              <a:t>Damgaard-Fukaya</a:t>
            </a:r>
            <a:r>
              <a:rPr lang="en-US" altLang="ja-JP" sz="1730" dirty="0" smtClean="0">
                <a:cs typeface="Symbol" charset="2"/>
              </a:rPr>
              <a:t>, JHEP 0901, 052 (2009).</a:t>
            </a:r>
          </a:p>
          <a:p>
            <a:pPr lvl="2"/>
            <a:r>
              <a:rPr lang="en-US" altLang="ja-JP" dirty="0" smtClean="0">
                <a:cs typeface="Symbol" charset="2"/>
              </a:rPr>
              <a:t>zero mode integral done even in the </a:t>
            </a:r>
            <a:r>
              <a:rPr lang="en-US" altLang="ja-JP" dirty="0" err="1" smtClean="0">
                <a:cs typeface="Symbol" charset="2"/>
              </a:rPr>
              <a:t>p</a:t>
            </a:r>
            <a:r>
              <a:rPr lang="en-US" altLang="ja-JP" dirty="0" smtClean="0">
                <a:cs typeface="Symbol" charset="2"/>
              </a:rPr>
              <a:t>-regime</a:t>
            </a:r>
            <a:endParaRPr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667000"/>
            <a:ext cx="3441491" cy="2413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86400" y="1447800"/>
            <a:ext cx="257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Damgaard-Fukaya</a:t>
            </a:r>
            <a:r>
              <a:rPr kumimoji="1" lang="en-US" altLang="ja-JP" dirty="0" smtClean="0"/>
              <a:t> (2009)</a:t>
            </a:r>
          </a:p>
          <a:p>
            <a:r>
              <a:rPr lang="en-US" altLang="ja-JP" dirty="0" smtClean="0"/>
              <a:t>  ex) m</a:t>
            </a:r>
            <a:r>
              <a:rPr lang="en-US" altLang="ja-JP" baseline="-25000" dirty="0" smtClean="0">
                <a:latin typeface="Symbol" charset="2"/>
                <a:cs typeface="Symbol" charset="2"/>
              </a:rPr>
              <a:t>p</a:t>
            </a:r>
            <a:r>
              <a:rPr lang="en-US" altLang="ja-JP" dirty="0" smtClean="0">
                <a:cs typeface="Symbol" charset="2"/>
              </a:rPr>
              <a:t>~300 </a:t>
            </a:r>
            <a:r>
              <a:rPr lang="en-US" altLang="ja-JP" dirty="0" err="1" smtClean="0">
                <a:cs typeface="Symbol" charset="2"/>
              </a:rPr>
              <a:t>MeV</a:t>
            </a:r>
            <a:r>
              <a:rPr lang="en-US" altLang="ja-JP" dirty="0" smtClean="0">
                <a:cs typeface="Symbol" charset="2"/>
              </a:rPr>
              <a:t>, L~2fm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9400" y="5105400"/>
            <a:ext cx="225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infinite volume (NLO)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9" idx="0"/>
          </p:cNvCxnSpPr>
          <p:nvPr/>
        </p:nvCxnSpPr>
        <p:spPr>
          <a:xfrm rot="5400000" flipH="1" flipV="1">
            <a:off x="7535247" y="4258647"/>
            <a:ext cx="1066800" cy="626706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019800" y="5638800"/>
            <a:ext cx="20857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finite volume (NLO)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rot="5400000" flipH="1" flipV="1">
            <a:off x="5600700" y="49149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867400" y="2286000"/>
            <a:ext cx="141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kumimoji="1" lang="en-US" altLang="ja-JP" dirty="0" smtClean="0">
                <a:cs typeface="Symbol" charset="2"/>
              </a:rPr>
              <a:t>-regime calc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6200000" flipH="1">
            <a:off x="5905500" y="3086100"/>
            <a:ext cx="914400" cy="7620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Expectation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Once we could calculate the spectral density on a finite volume lattice (L ~ 2 fm) …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Height determines </a:t>
            </a:r>
            <a:r>
              <a:rPr lang="en-US" altLang="ja-JP" dirty="0" smtClean="0">
                <a:latin typeface="Symbol" charset="2"/>
                <a:cs typeface="Symbol" charset="2"/>
              </a:rPr>
              <a:t>S  </a:t>
            </a:r>
            <a:r>
              <a:rPr lang="en-US" altLang="ja-JP" dirty="0" smtClean="0">
                <a:cs typeface="Symbol" charset="2"/>
              </a:rPr>
              <a:t>at the NLO accuracy</a:t>
            </a:r>
            <a:endParaRPr lang="en-US" altLang="ja-JP" dirty="0" smtClean="0">
              <a:latin typeface="Symbol" charset="2"/>
              <a:cs typeface="Symbol" charset="2"/>
            </a:endParaRPr>
          </a:p>
          <a:p>
            <a:pPr lvl="1"/>
            <a:r>
              <a:rPr lang="en-US" altLang="ja-JP" dirty="0" smtClean="0">
                <a:cs typeface="Symbol" charset="2"/>
              </a:rPr>
              <a:t>Shape</a:t>
            </a:r>
            <a:r>
              <a:rPr lang="en-US" altLang="ja-JP" dirty="0" smtClean="0">
                <a:cs typeface="Symbol" charset="2"/>
              </a:rPr>
              <a:t> is </a:t>
            </a:r>
            <a:r>
              <a:rPr lang="en-US" altLang="ja-JP" dirty="0" smtClean="0">
                <a:cs typeface="Symbol" charset="2"/>
              </a:rPr>
              <a:t>related to the NLO effects ~ 1/F</a:t>
            </a:r>
            <a:r>
              <a:rPr lang="en-US" altLang="ja-JP" baseline="30000" dirty="0" smtClean="0">
                <a:cs typeface="Symbol" charset="2"/>
              </a:rPr>
              <a:t>2</a:t>
            </a:r>
            <a:endParaRPr lang="ja-JP" altLang="en-US" baseline="30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590579"/>
            <a:ext cx="3638550" cy="236242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57982"/>
            <a:ext cx="3556919" cy="231881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558434" y="214526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-regime: m</a:t>
            </a:r>
            <a:r>
              <a:rPr kumimoji="1" lang="en-US" altLang="ja-JP" baseline="-250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dirty="0" smtClean="0">
                <a:cs typeface="Symbol" charset="2"/>
              </a:rPr>
              <a:t>~ 300 </a:t>
            </a:r>
            <a:r>
              <a:rPr kumimoji="1" lang="en-US" altLang="ja-JP" dirty="0" err="1" smtClean="0">
                <a:cs typeface="Symbol" charset="2"/>
              </a:rPr>
              <a:t>MeV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97034" y="213360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kumimoji="1" lang="en-US" altLang="ja-JP" dirty="0" smtClean="0"/>
              <a:t>-regime: m</a:t>
            </a:r>
            <a:r>
              <a:rPr kumimoji="1" lang="en-US" altLang="ja-JP" baseline="-250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dirty="0" smtClean="0">
                <a:cs typeface="Symbol" charset="2"/>
              </a:rPr>
              <a:t>~ 100 </a:t>
            </a:r>
            <a:r>
              <a:rPr kumimoji="1" lang="en-US" altLang="ja-JP" dirty="0" err="1" smtClean="0">
                <a:cs typeface="Symbol" charset="2"/>
              </a:rPr>
              <a:t>MeV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 Lattice setup (not in detail)</a:t>
            </a:r>
            <a:endParaRPr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JLQCD+TWQCD collaborations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JLQCD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SH, H. Ikeda, T. Kaneko, H. </a:t>
            </a:r>
            <a:r>
              <a:rPr lang="en-US" altLang="ja-JP" dirty="0" err="1" smtClean="0"/>
              <a:t>Matsufuru</a:t>
            </a:r>
            <a:r>
              <a:rPr lang="en-US" altLang="ja-JP" dirty="0" smtClean="0"/>
              <a:t>, J. </a:t>
            </a:r>
            <a:r>
              <a:rPr lang="en-US" altLang="ja-JP" dirty="0" err="1" smtClean="0"/>
              <a:t>Noaki</a:t>
            </a:r>
            <a:r>
              <a:rPr lang="en-US" altLang="ja-JP" dirty="0" smtClean="0"/>
              <a:t>, N. Yamada (KEK)</a:t>
            </a:r>
          </a:p>
          <a:p>
            <a:pPr lvl="1"/>
            <a:r>
              <a:rPr lang="en-US" altLang="ja-JP" dirty="0" smtClean="0"/>
              <a:t>H. </a:t>
            </a:r>
            <a:r>
              <a:rPr lang="en-US" altLang="ja-JP" dirty="0" err="1" smtClean="0"/>
              <a:t>Fukaya</a:t>
            </a:r>
            <a:r>
              <a:rPr lang="en-US" altLang="ja-JP" dirty="0" smtClean="0"/>
              <a:t> (Nagoya)</a:t>
            </a:r>
          </a:p>
          <a:p>
            <a:pPr lvl="1"/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Onogi</a:t>
            </a:r>
            <a:r>
              <a:rPr kumimoji="1" lang="en-US" altLang="ja-JP" dirty="0" smtClean="0"/>
              <a:t>, E. </a:t>
            </a:r>
            <a:r>
              <a:rPr kumimoji="1" lang="en-US" altLang="ja-JP" dirty="0" err="1" smtClean="0"/>
              <a:t>Shintani</a:t>
            </a:r>
            <a:r>
              <a:rPr kumimoji="1" lang="en-US" altLang="ja-JP" dirty="0" smtClean="0"/>
              <a:t> (Osaka)</a:t>
            </a:r>
          </a:p>
          <a:p>
            <a:pPr lvl="1"/>
            <a:r>
              <a:rPr kumimoji="1" lang="en-US" altLang="ja-JP" dirty="0" smtClean="0"/>
              <a:t>H. Ohki (Kyoto)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S. Aoki, N. Ishizuka, K. </a:t>
            </a:r>
            <a:r>
              <a:rPr kumimoji="1" lang="en-US" altLang="ja-JP" dirty="0" err="1" smtClean="0"/>
              <a:t>Kanaya</a:t>
            </a:r>
            <a:r>
              <a:rPr kumimoji="1" lang="en-US" altLang="ja-JP" dirty="0" smtClean="0"/>
              <a:t>, Y. </a:t>
            </a:r>
            <a:r>
              <a:rPr kumimoji="1" lang="en-US" altLang="ja-JP" dirty="0" err="1" smtClean="0"/>
              <a:t>Kuramashi</a:t>
            </a:r>
            <a:r>
              <a:rPr kumimoji="1" lang="en-US" altLang="ja-JP" dirty="0" smtClean="0"/>
              <a:t>, K. Takeda, Y. Taniguchi, A. </a:t>
            </a:r>
            <a:r>
              <a:rPr kumimoji="1" lang="en-US" altLang="ja-JP" dirty="0" err="1" smtClean="0"/>
              <a:t>Ukawa</a:t>
            </a:r>
            <a:r>
              <a:rPr kumimoji="1" lang="en-US" altLang="ja-JP" dirty="0" smtClean="0"/>
              <a:t>, T. </a:t>
            </a:r>
            <a:r>
              <a:rPr kumimoji="1" lang="en-US" altLang="ja-JP" dirty="0" err="1" smtClean="0"/>
              <a:t>Yoshie</a:t>
            </a:r>
            <a:r>
              <a:rPr kumimoji="1" lang="en-US" altLang="ja-JP" dirty="0" smtClean="0"/>
              <a:t> (Tsukuba)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K. Ishikawa, M. </a:t>
            </a:r>
            <a:r>
              <a:rPr lang="en-US" altLang="ja-JP" dirty="0" err="1" smtClean="0"/>
              <a:t>Okawa</a:t>
            </a:r>
            <a:r>
              <a:rPr lang="en-US" altLang="ja-JP" dirty="0" smtClean="0"/>
              <a:t> (Hiroshima)</a:t>
            </a:r>
          </a:p>
          <a:p>
            <a:r>
              <a:rPr lang="en-US" altLang="ja-JP" dirty="0" smtClean="0"/>
              <a:t>TWQCD</a:t>
            </a:r>
          </a:p>
          <a:p>
            <a:pPr lvl="1"/>
            <a:r>
              <a:rPr lang="en-US" altLang="ja-JP" dirty="0" smtClean="0"/>
              <a:t>T.W. Chiu, T.H. Hsieh, K. Ogawa (National Taiwan </a:t>
            </a:r>
            <a:r>
              <a:rPr lang="en-US" altLang="ja-JP" dirty="0" err="1" smtClean="0"/>
              <a:t>Univ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Machines at KEK (since 2006)</a:t>
            </a:r>
          </a:p>
          <a:p>
            <a:pPr lvl="1"/>
            <a:r>
              <a:rPr lang="en-US" altLang="ja-JP" dirty="0" smtClean="0"/>
              <a:t>SR11000 (2.15 </a:t>
            </a:r>
            <a:r>
              <a:rPr lang="en-US" altLang="ja-JP" dirty="0" err="1" smtClean="0"/>
              <a:t>Tflops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err="1" smtClean="0"/>
              <a:t>BlueGene</a:t>
            </a:r>
            <a:r>
              <a:rPr lang="en-US" altLang="ja-JP" dirty="0" smtClean="0"/>
              <a:t>/L (10 racks, 57.3 </a:t>
            </a:r>
            <a:r>
              <a:rPr lang="en-US" altLang="ja-JP" dirty="0" err="1" smtClean="0"/>
              <a:t>Tflops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072074"/>
            <a:ext cx="1823158" cy="121444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857760"/>
            <a:ext cx="1799342" cy="11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Project: dynamical overlap fermions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First large scale simulation with </a:t>
            </a:r>
            <a:r>
              <a:rPr kumimoji="1" lang="en-US" altLang="ja-JP" i="1" dirty="0" smtClean="0"/>
              <a:t>exact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symmetry</a:t>
            </a:r>
          </a:p>
        </p:txBody>
      </p:sp>
      <p:graphicFrame>
        <p:nvGraphicFramePr>
          <p:cNvPr id="7" name="図表 6"/>
          <p:cNvGraphicFramePr/>
          <p:nvPr/>
        </p:nvGraphicFramePr>
        <p:xfrm>
          <a:off x="500034" y="1785926"/>
          <a:ext cx="8215370" cy="44291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Publications from the project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kumimoji="1" lang="en-US" altLang="ja-JP" dirty="0" smtClean="0"/>
              <a:t>Not including conference proceedings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 smtClean="0"/>
              <a:t>Fukaya</a:t>
            </a:r>
            <a:r>
              <a:rPr kumimoji="1" lang="en-US" altLang="ja-JP" dirty="0" smtClean="0"/>
              <a:t> et al. “</a:t>
            </a:r>
            <a:r>
              <a:rPr kumimoji="1" lang="en-US" altLang="ja-JP" i="1" dirty="0" smtClean="0"/>
              <a:t>Lattice gauge action suppressing near-zero modes</a:t>
            </a:r>
            <a:r>
              <a:rPr kumimoji="1" lang="en-US" altLang="ja-JP" dirty="0" smtClean="0"/>
              <a:t>,” Phys. Rev</a:t>
            </a:r>
            <a:r>
              <a:rPr lang="en-US" altLang="ja-JP" dirty="0" smtClean="0"/>
              <a:t>. D, 094505 (2006).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 smtClean="0"/>
              <a:t>Fukaya</a:t>
            </a:r>
            <a:r>
              <a:rPr kumimoji="1" lang="en-US" altLang="ja-JP" dirty="0" smtClean="0"/>
              <a:t> et al. “</a:t>
            </a:r>
            <a:r>
              <a:rPr kumimoji="1" lang="en-US" altLang="ja-JP" i="1" dirty="0" smtClean="0"/>
              <a:t>Two-flavor QCD simulation in the </a:t>
            </a:r>
            <a:r>
              <a:rPr lang="en-US" altLang="ja-JP" i="1" dirty="0" smtClean="0">
                <a:sym typeface="Symbol"/>
              </a:rPr>
              <a:t>-regime…</a:t>
            </a:r>
            <a:r>
              <a:rPr lang="en-US" altLang="ja-JP" dirty="0" smtClean="0">
                <a:sym typeface="Symbol"/>
              </a:rPr>
              <a:t>,” Phys. Rev. </a:t>
            </a:r>
            <a:r>
              <a:rPr lang="en-US" altLang="ja-JP" dirty="0" err="1" smtClean="0">
                <a:sym typeface="Symbol"/>
              </a:rPr>
              <a:t>Lett</a:t>
            </a:r>
            <a:r>
              <a:rPr lang="en-US" altLang="ja-JP" dirty="0" smtClean="0">
                <a:sym typeface="Symbol"/>
              </a:rPr>
              <a:t> 98, 172001 (2007).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 smtClean="0"/>
              <a:t>Fukaya</a:t>
            </a:r>
            <a:r>
              <a:rPr kumimoji="1" lang="en-US" altLang="ja-JP" dirty="0" smtClean="0"/>
              <a:t> et al. “</a:t>
            </a:r>
            <a:r>
              <a:rPr kumimoji="1" lang="en-US" altLang="ja-JP" i="1" dirty="0" smtClean="0"/>
              <a:t>Two-flavor lattice QCD in the </a:t>
            </a:r>
            <a:r>
              <a:rPr kumimoji="1" lang="en-US" altLang="ja-JP" i="1" dirty="0" smtClean="0">
                <a:sym typeface="Symbol"/>
              </a:rPr>
              <a:t>-regime</a:t>
            </a:r>
            <a:r>
              <a:rPr kumimoji="1" lang="en-US" altLang="ja-JP" dirty="0" smtClean="0">
                <a:sym typeface="Symbol"/>
              </a:rPr>
              <a:t>…,” P</a:t>
            </a:r>
            <a:r>
              <a:rPr lang="en-US" dirty="0" smtClean="0"/>
              <a:t>hys. Rev. D76, 054503 (2007). 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Aoki, </a:t>
            </a:r>
            <a:r>
              <a:rPr kumimoji="1" lang="en-US" altLang="ja-JP" dirty="0" err="1" smtClean="0"/>
              <a:t>Fukaya</a:t>
            </a:r>
            <a:r>
              <a:rPr kumimoji="1" lang="en-US" altLang="ja-JP" dirty="0" smtClean="0"/>
              <a:t>, SH, </a:t>
            </a:r>
            <a:r>
              <a:rPr kumimoji="1" lang="en-US" altLang="ja-JP" dirty="0" err="1" smtClean="0"/>
              <a:t>Onogi</a:t>
            </a:r>
            <a:r>
              <a:rPr kumimoji="1" lang="en-US" altLang="ja-JP" dirty="0" smtClean="0"/>
              <a:t>,  “</a:t>
            </a:r>
            <a:r>
              <a:rPr kumimoji="1" lang="en-US" altLang="ja-JP" i="1" dirty="0" smtClean="0"/>
              <a:t>Finite volume QCD at fixed topological charge</a:t>
            </a:r>
            <a:r>
              <a:rPr kumimoji="1" lang="en-US" altLang="ja-JP" dirty="0" smtClean="0"/>
              <a:t>,” Phys. Rev. </a:t>
            </a:r>
            <a:r>
              <a:rPr lang="en-US" dirty="0" smtClean="0"/>
              <a:t>D76, 054508 (2007). 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Aoki et al., “</a:t>
            </a:r>
            <a:r>
              <a:rPr kumimoji="1" lang="en-US" altLang="ja-JP" i="1" dirty="0" smtClean="0"/>
              <a:t>Topological susceptibility in two-flavor QCD</a:t>
            </a:r>
            <a:r>
              <a:rPr lang="en-US" altLang="ja-JP" dirty="0" smtClean="0"/>
              <a:t>…,” Phys.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B665, 294 (2008).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 smtClean="0"/>
              <a:t>Fukaya</a:t>
            </a:r>
            <a:r>
              <a:rPr kumimoji="1" lang="en-US" altLang="ja-JP" dirty="0" smtClean="0"/>
              <a:t> et al., “</a:t>
            </a:r>
            <a:r>
              <a:rPr kumimoji="1" lang="en-US" altLang="ja-JP" i="1" dirty="0" smtClean="0"/>
              <a:t>Lattice study of meson </a:t>
            </a:r>
            <a:r>
              <a:rPr kumimoji="1" lang="en-US" altLang="ja-JP" i="1" dirty="0" err="1" smtClean="0"/>
              <a:t>correlators</a:t>
            </a:r>
            <a:r>
              <a:rPr kumimoji="1" lang="en-US" altLang="ja-JP" i="1" dirty="0" smtClean="0"/>
              <a:t> in the </a:t>
            </a:r>
            <a:r>
              <a:rPr kumimoji="1" lang="en-US" altLang="ja-JP" i="1" dirty="0" smtClean="0">
                <a:sym typeface="Symbol"/>
              </a:rPr>
              <a:t>-regime</a:t>
            </a:r>
            <a:r>
              <a:rPr kumimoji="1" lang="en-US" altLang="ja-JP" dirty="0" smtClean="0">
                <a:sym typeface="Symbol"/>
              </a:rPr>
              <a:t>…,” Phys. Rev</a:t>
            </a:r>
            <a:r>
              <a:rPr lang="en-US" altLang="ja-JP" dirty="0" smtClean="0">
                <a:sym typeface="Symbol"/>
              </a:rPr>
              <a:t>. D77, 074503 (2008).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Aoki et al. “</a:t>
            </a:r>
            <a:r>
              <a:rPr kumimoji="1" lang="en-US" altLang="ja-JP" i="1" dirty="0" smtClean="0"/>
              <a:t>B</a:t>
            </a:r>
            <a:r>
              <a:rPr kumimoji="1" lang="en-US" altLang="ja-JP" i="1" baseline="-25000" dirty="0" smtClean="0"/>
              <a:t>K</a:t>
            </a:r>
            <a:r>
              <a:rPr kumimoji="1" lang="en-US" altLang="ja-JP" i="1" dirty="0" smtClean="0"/>
              <a:t> with two flavors of dynamical overlap fermions</a:t>
            </a:r>
            <a:r>
              <a:rPr kumimoji="1" lang="en-US" altLang="ja-JP" dirty="0" smtClean="0"/>
              <a:t>,” Phys. Rev</a:t>
            </a:r>
            <a:r>
              <a:rPr lang="en-US" altLang="ja-JP" dirty="0" smtClean="0"/>
              <a:t>. D77, 094503 (2008).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Aoki et al. “</a:t>
            </a:r>
            <a:r>
              <a:rPr kumimoji="1" lang="en-US" altLang="ja-JP" i="1" dirty="0" smtClean="0"/>
              <a:t>Two-flavor QCD simulation with exact </a:t>
            </a:r>
            <a:r>
              <a:rPr kumimoji="1" lang="en-US" altLang="ja-JP" i="1" dirty="0" err="1" smtClean="0"/>
              <a:t>chiral</a:t>
            </a:r>
            <a:r>
              <a:rPr kumimoji="1" lang="en-US" altLang="ja-JP" i="1" dirty="0" smtClean="0"/>
              <a:t> symmetry</a:t>
            </a:r>
            <a:r>
              <a:rPr lang="en-US" altLang="ja-JP" dirty="0" smtClean="0"/>
              <a:t>,” </a:t>
            </a:r>
            <a:r>
              <a:rPr lang="en-US" dirty="0" smtClean="0"/>
              <a:t>Phys. Rev. D </a:t>
            </a:r>
            <a:r>
              <a:rPr lang="en-US" b="1" dirty="0" smtClean="0"/>
              <a:t>78</a:t>
            </a:r>
            <a:r>
              <a:rPr lang="en-US" dirty="0" smtClean="0"/>
              <a:t>, 014508 (2008); </a:t>
            </a:r>
            <a:r>
              <a:rPr lang="en-US" altLang="ja-JP" dirty="0" smtClean="0"/>
              <a:t>arXiv:0803.3197 [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-lat].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 smtClean="0"/>
              <a:t>Noaki</a:t>
            </a:r>
            <a:r>
              <a:rPr kumimoji="1" lang="en-US" altLang="ja-JP" dirty="0" smtClean="0"/>
              <a:t> et al. “</a:t>
            </a:r>
            <a:r>
              <a:rPr kumimoji="1" lang="en-US" altLang="ja-JP" i="1" dirty="0" smtClean="0"/>
              <a:t>Convergence of the </a:t>
            </a:r>
            <a:r>
              <a:rPr kumimoji="1" lang="en-US" altLang="ja-JP" i="1" dirty="0" err="1" smtClean="0"/>
              <a:t>chiral</a:t>
            </a:r>
            <a:r>
              <a:rPr kumimoji="1" lang="en-US" altLang="ja-JP" i="1" dirty="0" smtClean="0"/>
              <a:t> expansion</a:t>
            </a:r>
            <a:r>
              <a:rPr lang="en-US" altLang="ja-JP" dirty="0" smtClean="0"/>
              <a:t>…,” Phys. Rev.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101, 202004 (2008); arXiv:0806.0894 [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-lat].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 smtClean="0"/>
              <a:t>Shintani</a:t>
            </a:r>
            <a:r>
              <a:rPr kumimoji="1" lang="en-US" altLang="ja-JP" dirty="0" smtClean="0"/>
              <a:t> et al. “</a:t>
            </a:r>
            <a:r>
              <a:rPr kumimoji="1" lang="en-US" altLang="ja-JP" i="1" dirty="0" smtClean="0"/>
              <a:t>S-parameter and pseudo NG boson mass</a:t>
            </a:r>
            <a:r>
              <a:rPr lang="en-US" altLang="ja-JP" dirty="0" smtClean="0"/>
              <a:t>…,” Phys. Rev.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101, 242001 (2008); arXiv:0806.4222 [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-lat].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Ohki et al., “</a:t>
            </a:r>
            <a:r>
              <a:rPr kumimoji="1" lang="en-US" altLang="ja-JP" i="1" dirty="0" smtClean="0"/>
              <a:t>Nucleon sigma term and strange quark content</a:t>
            </a:r>
            <a:r>
              <a:rPr lang="en-US" altLang="ja-JP" dirty="0" smtClean="0"/>
              <a:t>…,” </a:t>
            </a:r>
            <a:r>
              <a:rPr lang="en-US" dirty="0" smtClean="0"/>
              <a:t>Phys. Rev. D </a:t>
            </a:r>
            <a:r>
              <a:rPr lang="en-US" b="1" dirty="0" smtClean="0"/>
              <a:t>78</a:t>
            </a:r>
            <a:r>
              <a:rPr lang="en-US" dirty="0" smtClean="0"/>
              <a:t>, 054502 (2008); </a:t>
            </a:r>
            <a:r>
              <a:rPr lang="en-US" altLang="ja-JP" dirty="0" smtClean="0"/>
              <a:t>arXiv:0806.4744 [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-lat] 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err="1" smtClean="0"/>
              <a:t>Shintani</a:t>
            </a:r>
            <a:r>
              <a:rPr lang="en-US" altLang="ja-JP" dirty="0" smtClean="0"/>
              <a:t> et al., “</a:t>
            </a:r>
            <a:r>
              <a:rPr lang="en-US" altLang="ja-JP" i="1" dirty="0" smtClean="0"/>
              <a:t>Lattice study of the vacuum </a:t>
            </a:r>
            <a:r>
              <a:rPr lang="en-US" altLang="ja-JP" i="1" dirty="0" err="1" smtClean="0"/>
              <a:t>plarization</a:t>
            </a:r>
            <a:r>
              <a:rPr lang="en-US" altLang="ja-JP" i="1" dirty="0" smtClean="0"/>
              <a:t> functions and </a:t>
            </a:r>
            <a:r>
              <a:rPr lang="en-US" altLang="ja-JP" dirty="0" smtClean="0"/>
              <a:t>…,” Phys. Rev. D </a:t>
            </a:r>
            <a:r>
              <a:rPr lang="en-US" altLang="ja-JP" b="1" dirty="0" smtClean="0"/>
              <a:t>79</a:t>
            </a:r>
            <a:r>
              <a:rPr lang="en-US" altLang="ja-JP" dirty="0" smtClean="0"/>
              <a:t>, 074510 (2009); arXiv:0807.0556 [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-lat].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S. Aoki et al., “</a:t>
            </a:r>
            <a:r>
              <a:rPr lang="en-US" altLang="ja-JP" i="1" dirty="0" err="1" smtClean="0"/>
              <a:t>Pion</a:t>
            </a:r>
            <a:r>
              <a:rPr lang="en-US" altLang="ja-JP" i="1" dirty="0" smtClean="0"/>
              <a:t> form factors from two-flavor lattice QCD with exact </a:t>
            </a:r>
            <a:r>
              <a:rPr lang="en-US" altLang="ja-JP" i="1" dirty="0" err="1" smtClean="0"/>
              <a:t>chira</a:t>
            </a:r>
            <a:r>
              <a:rPr lang="en-US" altLang="ja-JP" i="1" dirty="0" smtClean="0"/>
              <a:t> symmetr</a:t>
            </a:r>
            <a:r>
              <a:rPr lang="en-US" altLang="ja-JP" dirty="0" smtClean="0"/>
              <a:t>y,” arXiv:0905.2465 [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-lat].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Overlap </a:t>
            </a:r>
            <a:r>
              <a:rPr lang="en-US" altLang="ja-JP" dirty="0" err="1" smtClean="0"/>
              <a:t>fermion</a:t>
            </a:r>
            <a:endParaRPr lang="en-US" altLang="ja-JP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 6, 2009</a:t>
            </a:r>
            <a:endParaRPr lang="en-US" altLang="ja-JP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Shoji Hashimoto (KEK)</a:t>
            </a:r>
            <a:endParaRPr lang="en-US" altLang="ja-JP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33B6-0883-4709-BEE7-31525B34397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5293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271463">
              <a:lnSpc>
                <a:spcPct val="90000"/>
              </a:lnSpc>
            </a:pPr>
            <a:r>
              <a:rPr lang="en-US" altLang="ja-JP" sz="2800" dirty="0" smtClean="0"/>
              <a:t>Neuberger-Narayanan (1998)</a:t>
            </a:r>
          </a:p>
          <a:p>
            <a:pPr marL="274320" lvl="1" indent="271463">
              <a:lnSpc>
                <a:spcPct val="90000"/>
              </a:lnSpc>
            </a:pPr>
            <a:r>
              <a:rPr lang="en-US" altLang="ja-JP" sz="2500" dirty="0" smtClean="0"/>
              <a:t>constructed with the Wilson </a:t>
            </a:r>
            <a:r>
              <a:rPr lang="en-US" altLang="ja-JP" sz="2500" dirty="0" err="1" smtClean="0"/>
              <a:t>fermion</a:t>
            </a:r>
            <a:r>
              <a:rPr lang="en-US" altLang="ja-JP" sz="2500" dirty="0" smtClean="0"/>
              <a:t> as a kernel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ja-JP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ja-JP" sz="2000" dirty="0"/>
          </a:p>
          <a:p>
            <a:pPr marL="533400" lvl="1" indent="-258763">
              <a:lnSpc>
                <a:spcPct val="90000"/>
              </a:lnSpc>
            </a:pPr>
            <a:endParaRPr lang="en-US" altLang="ja-JP" sz="2000" dirty="0" smtClean="0"/>
          </a:p>
          <a:p>
            <a:pPr marL="533400" lvl="1" indent="-258763">
              <a:lnSpc>
                <a:spcPct val="90000"/>
              </a:lnSpc>
            </a:pPr>
            <a:endParaRPr lang="en-US" altLang="ja-JP" sz="2000" dirty="0" smtClean="0"/>
          </a:p>
          <a:p>
            <a:pPr marL="533400" lvl="1" indent="-258763">
              <a:lnSpc>
                <a:spcPct val="90000"/>
              </a:lnSpc>
              <a:buNone/>
            </a:pPr>
            <a:endParaRPr lang="en-US" altLang="ja-JP" sz="2000" dirty="0" smtClean="0"/>
          </a:p>
          <a:p>
            <a:pPr marL="259080" indent="-258763">
              <a:lnSpc>
                <a:spcPct val="90000"/>
              </a:lnSpc>
            </a:pPr>
            <a:r>
              <a:rPr lang="en-US" altLang="ja-JP" dirty="0" smtClean="0"/>
              <a:t>Exact </a:t>
            </a:r>
            <a:r>
              <a:rPr lang="en-US" altLang="ja-JP" dirty="0" err="1"/>
              <a:t>chiral</a:t>
            </a:r>
            <a:r>
              <a:rPr lang="en-US" altLang="ja-JP" dirty="0"/>
              <a:t> symmetry through the </a:t>
            </a:r>
            <a:r>
              <a:rPr lang="en-US" altLang="ja-JP" dirty="0" err="1"/>
              <a:t>Ginsparg</a:t>
            </a:r>
            <a:r>
              <a:rPr lang="en-US" altLang="ja-JP" dirty="0"/>
              <a:t>-Wilson relation</a:t>
            </a:r>
            <a:r>
              <a:rPr lang="en-US" altLang="ja-JP" dirty="0" smtClean="0"/>
              <a:t>.</a:t>
            </a:r>
            <a:endParaRPr lang="en-US" altLang="ja-JP" sz="2000" dirty="0" smtClean="0"/>
          </a:p>
          <a:p>
            <a:pPr marL="533400" lvl="1" indent="-258763">
              <a:lnSpc>
                <a:spcPct val="90000"/>
              </a:lnSpc>
            </a:pPr>
            <a:r>
              <a:rPr lang="en-US" altLang="ja-JP" dirty="0" smtClean="0"/>
              <a:t>Continuum-like Ward-Takahashi identities hold.</a:t>
            </a:r>
          </a:p>
          <a:p>
            <a:pPr marL="533400" lvl="1" indent="-258763">
              <a:lnSpc>
                <a:spcPct val="90000"/>
              </a:lnSpc>
            </a:pPr>
            <a:r>
              <a:rPr lang="en-US" altLang="ja-JP" dirty="0" smtClean="0"/>
              <a:t>Index theorem (relation to topology) satisfied.</a:t>
            </a:r>
          </a:p>
          <a:p>
            <a:pPr marL="533400" lvl="1" indent="-258763">
              <a:lnSpc>
                <a:spcPct val="90000"/>
              </a:lnSpc>
            </a:pPr>
            <a:r>
              <a:rPr lang="en-US" altLang="ja-JP" dirty="0" smtClean="0"/>
              <a:t>Topology change is costly; large-scale simulation is feasible only at fixed topology</a:t>
            </a:r>
          </a:p>
          <a:p>
            <a:pPr marL="807720" lvl="2" indent="-258763">
              <a:lnSpc>
                <a:spcPct val="90000"/>
              </a:lnSpc>
            </a:pPr>
            <a:r>
              <a:rPr lang="en-US" altLang="ja-JP" dirty="0" smtClean="0"/>
              <a:t>induces O(1/V) effects in general</a:t>
            </a:r>
          </a:p>
          <a:p>
            <a:pPr marL="807720" lvl="2" indent="-258763">
              <a:lnSpc>
                <a:spcPct val="90000"/>
              </a:lnSpc>
            </a:pPr>
            <a:r>
              <a:rPr lang="en-US" altLang="ja-JP" dirty="0" smtClean="0"/>
              <a:t>No problem for the spectral function analysis</a:t>
            </a:r>
            <a:endParaRPr lang="en-US" altLang="ja-JP" sz="2100" dirty="0" smtClean="0"/>
          </a:p>
          <a:p>
            <a:pPr marL="533400" lvl="1" indent="-258763">
              <a:lnSpc>
                <a:spcPct val="90000"/>
              </a:lnSpc>
            </a:pPr>
            <a:endParaRPr lang="en-US" altLang="ja-JP" sz="2000" dirty="0" smtClean="0"/>
          </a:p>
        </p:txBody>
      </p:sp>
      <p:graphicFrame>
        <p:nvGraphicFramePr>
          <p:cNvPr id="252934" name="Object 6"/>
          <p:cNvGraphicFramePr>
            <a:graphicFrameLocks noChangeAspect="1"/>
          </p:cNvGraphicFramePr>
          <p:nvPr/>
        </p:nvGraphicFramePr>
        <p:xfrm>
          <a:off x="1066800" y="2211907"/>
          <a:ext cx="3495692" cy="1140893"/>
        </p:xfrm>
        <a:graphic>
          <a:graphicData uri="http://schemas.openxmlformats.org/presentationml/2006/ole">
            <p:oleObj spid="_x0000_s600066" name="Equation" r:id="rId4" imgW="2717640" imgH="888840" progId="Equation.DSMT4">
              <p:embed/>
            </p:oleObj>
          </a:graphicData>
        </a:graphic>
      </p:graphicFrame>
      <p:graphicFrame>
        <p:nvGraphicFramePr>
          <p:cNvPr id="600067" name="Object 3"/>
          <p:cNvGraphicFramePr>
            <a:graphicFrameLocks noChangeAspect="1"/>
          </p:cNvGraphicFramePr>
          <p:nvPr/>
        </p:nvGraphicFramePr>
        <p:xfrm>
          <a:off x="5810240" y="3200400"/>
          <a:ext cx="2724160" cy="490194"/>
        </p:xfrm>
        <a:graphic>
          <a:graphicData uri="http://schemas.openxmlformats.org/presentationml/2006/ole">
            <p:oleObj spid="_x0000_s600067" name="数式" r:id="rId5" imgW="1269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Parameters</a:t>
            </a:r>
          </a:p>
        </p:txBody>
      </p:sp>
      <p:sp>
        <p:nvSpPr>
          <p:cNvPr id="10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 6, 2009</a:t>
            </a:r>
            <a:endParaRPr lang="en-US" altLang="ja-JP"/>
          </a:p>
        </p:txBody>
      </p:sp>
      <p:sp>
        <p:nvSpPr>
          <p:cNvPr id="11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Shoji Hashimoto (KEK)</a:t>
            </a:r>
            <a:endParaRPr lang="en-US" altLang="ja-JP"/>
          </a:p>
        </p:txBody>
      </p:sp>
      <p:sp>
        <p:nvSpPr>
          <p:cNvPr id="12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9503-D09E-447F-B364-78B99362F712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0310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1648" cy="49244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spcCol="36000">
            <a:normAutofit fontScale="92500" lnSpcReduction="10000"/>
          </a:bodyPr>
          <a:lstStyle/>
          <a:p>
            <a:pPr>
              <a:buNone/>
            </a:pPr>
            <a:r>
              <a:rPr lang="en-US" altLang="ja-JP" sz="2400" u="sng" dirty="0" err="1" smtClean="0">
                <a:sym typeface="Symbol" pitchFamily="18" charset="2"/>
              </a:rPr>
              <a:t>N</a:t>
            </a:r>
            <a:r>
              <a:rPr lang="en-US" altLang="ja-JP" sz="2400" u="sng" baseline="-25000" dirty="0" err="1" smtClean="0">
                <a:sym typeface="Symbol" pitchFamily="18" charset="2"/>
              </a:rPr>
              <a:t>f</a:t>
            </a:r>
            <a:r>
              <a:rPr lang="en-US" altLang="ja-JP" sz="2400" u="sng" baseline="-25000" dirty="0" smtClean="0">
                <a:sym typeface="Symbol" pitchFamily="18" charset="2"/>
              </a:rPr>
              <a:t> </a:t>
            </a:r>
            <a:r>
              <a:rPr lang="en-US" altLang="ja-JP" sz="2400" u="sng" dirty="0" smtClean="0">
                <a:sym typeface="Symbol" pitchFamily="18" charset="2"/>
              </a:rPr>
              <a:t>=</a:t>
            </a:r>
            <a:r>
              <a:rPr lang="ja-JP" altLang="en-US" sz="2400" u="sng" dirty="0" smtClean="0">
                <a:sym typeface="Symbol" pitchFamily="18" charset="2"/>
              </a:rPr>
              <a:t> </a:t>
            </a:r>
            <a:r>
              <a:rPr lang="en-US" altLang="ja-JP" sz="2400" u="sng" dirty="0" smtClean="0">
                <a:sym typeface="Symbol" pitchFamily="18" charset="2"/>
              </a:rPr>
              <a:t>2 runs</a:t>
            </a:r>
          </a:p>
          <a:p>
            <a:r>
              <a:rPr lang="en-US" altLang="ja-JP" sz="2400" dirty="0" smtClean="0">
                <a:sym typeface="Symbol" pitchFamily="18" charset="2"/>
              </a:rPr>
              <a:t>=2.30 (Iwasaki), </a:t>
            </a:r>
            <a:r>
              <a:rPr lang="en-US" altLang="ja-JP" sz="24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ja-JP" sz="2400" dirty="0" smtClean="0">
                <a:sym typeface="Symbol" pitchFamily="18" charset="2"/>
              </a:rPr>
              <a:t>=0.12 fm, 16</a:t>
            </a:r>
            <a:r>
              <a:rPr lang="en-US" altLang="ja-JP" sz="2400" baseline="30000" dirty="0" smtClean="0">
                <a:sym typeface="Symbol" pitchFamily="18" charset="2"/>
              </a:rPr>
              <a:t>3</a:t>
            </a:r>
            <a:r>
              <a:rPr lang="en-US" altLang="ja-JP" sz="2400" dirty="0" smtClean="0">
                <a:sym typeface="Symbol" pitchFamily="18" charset="2"/>
              </a:rPr>
              <a:t>x32</a:t>
            </a:r>
          </a:p>
          <a:p>
            <a:r>
              <a:rPr lang="en-US" altLang="ja-JP" sz="2400" dirty="0" smtClean="0">
                <a:sym typeface="Symbol" pitchFamily="18" charset="2"/>
              </a:rPr>
              <a:t>6 </a:t>
            </a:r>
            <a:r>
              <a:rPr lang="en-US" altLang="ja-JP" sz="2400" dirty="0">
                <a:sym typeface="Symbol" pitchFamily="18" charset="2"/>
              </a:rPr>
              <a:t>sea quark </a:t>
            </a:r>
            <a:r>
              <a:rPr lang="en-US" altLang="ja-JP" sz="2400" dirty="0" smtClean="0">
                <a:sym typeface="Symbol" pitchFamily="18" charset="2"/>
              </a:rPr>
              <a:t>masses covering </a:t>
            </a:r>
            <a:r>
              <a:rPr lang="en-US" altLang="ja-JP" sz="2400" i="1" dirty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ja-JP" sz="2400" i="1" baseline="-25000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ja-JP" sz="2400" dirty="0">
                <a:sym typeface="Symbol" pitchFamily="18" charset="2"/>
              </a:rPr>
              <a:t>/6~</a:t>
            </a:r>
            <a:r>
              <a:rPr lang="en-US" altLang="ja-JP" sz="2400" i="1" dirty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ja-JP" sz="2400" i="1" baseline="-25000" dirty="0">
                <a:latin typeface="Times New Roman" pitchFamily="18" charset="0"/>
                <a:sym typeface="Symbol" pitchFamily="18" charset="2"/>
              </a:rPr>
              <a:t>s</a:t>
            </a:r>
            <a:endParaRPr lang="en-US" altLang="ja-JP" sz="2400" i="1" baseline="-25000" dirty="0" smtClean="0">
              <a:latin typeface="Times New Roman" pitchFamily="18" charset="0"/>
              <a:sym typeface="Symbol" pitchFamily="18" charset="2"/>
            </a:endParaRPr>
          </a:p>
          <a:p>
            <a:pPr>
              <a:buNone/>
            </a:pPr>
            <a:endParaRPr lang="en-US" altLang="ja-JP" sz="2400" dirty="0" smtClean="0">
              <a:sym typeface="Symbol" pitchFamily="18" charset="2"/>
            </a:endParaRPr>
          </a:p>
          <a:p>
            <a:r>
              <a:rPr lang="en-US" altLang="ja-JP" sz="2400" dirty="0" smtClean="0">
                <a:sym typeface="Symbol" pitchFamily="18" charset="2"/>
              </a:rPr>
              <a:t>Q=0 sector </a:t>
            </a:r>
            <a:r>
              <a:rPr lang="en-US" altLang="ja-JP" sz="2400" dirty="0">
                <a:sym typeface="Symbol" pitchFamily="18" charset="2"/>
              </a:rPr>
              <a:t>only, </a:t>
            </a:r>
            <a:r>
              <a:rPr lang="en-US" altLang="ja-JP" sz="2400" dirty="0" smtClean="0">
                <a:sym typeface="Symbol" pitchFamily="18" charset="2"/>
              </a:rPr>
              <a:t>except for Q=</a:t>
            </a:r>
            <a:r>
              <a:rPr lang="en-US" altLang="ja-JP" sz="2400" dirty="0" smtClean="0">
                <a:sym typeface="Symbol"/>
              </a:rPr>
              <a:t></a:t>
            </a:r>
            <a:r>
              <a:rPr lang="en-US" altLang="ja-JP" sz="2400" dirty="0" smtClean="0">
                <a:sym typeface="Symbol" pitchFamily="18" charset="2"/>
              </a:rPr>
              <a:t>2</a:t>
            </a:r>
            <a:r>
              <a:rPr lang="en-US" altLang="ja-JP" sz="2400" dirty="0">
                <a:sym typeface="Symbol" pitchFamily="18" charset="2"/>
              </a:rPr>
              <a:t>, </a:t>
            </a:r>
            <a:r>
              <a:rPr lang="en-US" altLang="ja-JP" sz="2400" dirty="0" smtClean="0">
                <a:sym typeface="Symbol"/>
              </a:rPr>
              <a:t></a:t>
            </a:r>
            <a:r>
              <a:rPr lang="en-US" altLang="ja-JP" sz="2400" dirty="0" smtClean="0">
                <a:sym typeface="Symbol" pitchFamily="18" charset="2"/>
              </a:rPr>
              <a:t>4 </a:t>
            </a:r>
            <a:r>
              <a:rPr lang="en-US" altLang="ja-JP" sz="2400" dirty="0">
                <a:sym typeface="Symbol" pitchFamily="18" charset="2"/>
              </a:rPr>
              <a:t>runs at </a:t>
            </a:r>
            <a:r>
              <a:rPr lang="en-US" altLang="ja-JP" sz="2400" i="1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ja-JP" sz="2400" i="1" baseline="-25000" dirty="0" err="1">
                <a:latin typeface="Times New Roman" pitchFamily="18" charset="0"/>
                <a:sym typeface="Symbol" pitchFamily="18" charset="2"/>
              </a:rPr>
              <a:t>q</a:t>
            </a:r>
            <a:r>
              <a:rPr lang="en-US" altLang="ja-JP" sz="2400" dirty="0">
                <a:sym typeface="Symbol" pitchFamily="18" charset="2"/>
              </a:rPr>
              <a:t>=0.050</a:t>
            </a:r>
            <a:r>
              <a:rPr lang="en-US" altLang="ja-JP" sz="2400" dirty="0" smtClean="0">
                <a:sym typeface="Symbol" pitchFamily="18" charset="2"/>
              </a:rPr>
              <a:t> </a:t>
            </a:r>
          </a:p>
          <a:p>
            <a:endParaRPr lang="en-US" altLang="ja-JP" sz="2400" dirty="0" smtClean="0">
              <a:sym typeface="Symbol" pitchFamily="18" charset="2"/>
            </a:endParaRPr>
          </a:p>
          <a:p>
            <a:endParaRPr lang="en-US" altLang="ja-JP" sz="2400" dirty="0" smtClean="0">
              <a:sym typeface="Symbol" pitchFamily="18" charset="2"/>
            </a:endParaRPr>
          </a:p>
          <a:p>
            <a:endParaRPr lang="en-US" altLang="ja-JP" sz="2400" dirty="0" smtClean="0">
              <a:sym typeface="Symbol" pitchFamily="18" charset="2"/>
            </a:endParaRPr>
          </a:p>
          <a:p>
            <a:r>
              <a:rPr lang="en-US" altLang="ja-JP" sz="2400" dirty="0" err="1" smtClean="0">
                <a:latin typeface="Symbol" charset="2"/>
                <a:cs typeface="Symbol" charset="2"/>
                <a:sym typeface="Symbol" pitchFamily="18" charset="2"/>
              </a:rPr>
              <a:t>e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-regime run at </a:t>
            </a:r>
            <a:r>
              <a:rPr lang="en-US" altLang="ja-JP" sz="2400" dirty="0" err="1" smtClean="0">
                <a:cs typeface="Symbol" charset="2"/>
                <a:sym typeface="Symbol" pitchFamily="18" charset="2"/>
              </a:rPr>
              <a:t>m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=0.002 (</a:t>
            </a:r>
            <a:r>
              <a:rPr lang="en-US" altLang="ja-JP" sz="2400" dirty="0" err="1" smtClean="0">
                <a:cs typeface="Symbol" charset="2"/>
                <a:sym typeface="Symbol" pitchFamily="18" charset="2"/>
              </a:rPr>
              <a:t>m</a:t>
            </a:r>
            <a:r>
              <a:rPr lang="en-US" altLang="ja-JP" sz="2400" baseline="-25000" dirty="0" err="1" smtClean="0">
                <a:cs typeface="Symbol" charset="2"/>
                <a:sym typeface="Symbol" pitchFamily="18" charset="2"/>
              </a:rPr>
              <a:t>q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~ 3 </a:t>
            </a:r>
            <a:r>
              <a:rPr lang="en-US" altLang="ja-JP" sz="2400" dirty="0" err="1" smtClean="0">
                <a:cs typeface="Symbol" charset="2"/>
                <a:sym typeface="Symbol" pitchFamily="18" charset="2"/>
              </a:rPr>
              <a:t>MeV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), </a:t>
            </a:r>
            <a:r>
              <a:rPr lang="en-US" altLang="ja-JP" sz="2400" dirty="0" err="1" smtClean="0">
                <a:sym typeface="Symbol" pitchFamily="18" charset="2"/>
              </a:rPr>
              <a:t></a:t>
            </a:r>
            <a:r>
              <a:rPr lang="en-US" altLang="ja-JP" sz="2400" dirty="0" smtClean="0">
                <a:sym typeface="Symbol" pitchFamily="18" charset="2"/>
              </a:rPr>
              <a:t>=2.30 </a:t>
            </a:r>
            <a:endParaRPr lang="en-US" altLang="ja-JP" sz="2400" dirty="0">
              <a:latin typeface="Symbol" charset="2"/>
              <a:cs typeface="Symbol" charset="2"/>
              <a:sym typeface="Symbol" pitchFamily="18" charset="2"/>
            </a:endParaRPr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154644" cy="4937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kumimoji="1" lang="en-US" altLang="ja-JP" sz="2400" u="sng" dirty="0" err="1" smtClean="0"/>
              <a:t>N</a:t>
            </a:r>
            <a:r>
              <a:rPr kumimoji="1" lang="en-US" altLang="ja-JP" sz="2400" u="sng" baseline="-25000" dirty="0" err="1" smtClean="0"/>
              <a:t>f</a:t>
            </a:r>
            <a:r>
              <a:rPr kumimoji="1" lang="en-US" altLang="ja-JP" sz="2400" u="sng" baseline="-25000" dirty="0" smtClean="0"/>
              <a:t> </a:t>
            </a:r>
            <a:r>
              <a:rPr kumimoji="1" lang="en-US" altLang="ja-JP" sz="2400" u="sng" dirty="0" smtClean="0"/>
              <a:t>= 2+1 runs</a:t>
            </a:r>
            <a:endParaRPr lang="en-US" altLang="ja-JP" sz="2400" u="sng" dirty="0" smtClean="0">
              <a:sym typeface="Symbol" pitchFamily="18" charset="2"/>
            </a:endParaRPr>
          </a:p>
          <a:p>
            <a:r>
              <a:rPr lang="en-US" altLang="ja-JP" sz="2400" dirty="0" smtClean="0">
                <a:sym typeface="Symbol" pitchFamily="18" charset="2"/>
              </a:rPr>
              <a:t>=2.30 (Iwasaki), </a:t>
            </a:r>
            <a:r>
              <a:rPr lang="en-US" altLang="ja-JP" sz="2400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en-US" altLang="ja-JP" sz="2400" dirty="0" smtClean="0">
                <a:sym typeface="Symbol" pitchFamily="18" charset="2"/>
              </a:rPr>
              <a:t>=0.11 fm, 16</a:t>
            </a:r>
            <a:r>
              <a:rPr lang="en-US" altLang="ja-JP" sz="2400" baseline="30000" dirty="0" smtClean="0">
                <a:sym typeface="Symbol" pitchFamily="18" charset="2"/>
              </a:rPr>
              <a:t>3</a:t>
            </a:r>
            <a:r>
              <a:rPr lang="en-US" altLang="ja-JP" sz="2400" dirty="0" smtClean="0">
                <a:sym typeface="Symbol" pitchFamily="18" charset="2"/>
              </a:rPr>
              <a:t>x48</a:t>
            </a:r>
          </a:p>
          <a:p>
            <a:r>
              <a:rPr lang="en-US" altLang="ja-JP" sz="2400" dirty="0" smtClean="0">
                <a:sym typeface="Symbol" pitchFamily="18" charset="2"/>
              </a:rPr>
              <a:t>5 </a:t>
            </a:r>
            <a:r>
              <a:rPr lang="en-US" altLang="ja-JP" sz="2400" dirty="0" err="1" smtClean="0">
                <a:sym typeface="Symbol" pitchFamily="18" charset="2"/>
              </a:rPr>
              <a:t>ud</a:t>
            </a:r>
            <a:r>
              <a:rPr lang="en-US" altLang="ja-JP" sz="2400" dirty="0" smtClean="0">
                <a:sym typeface="Symbol" pitchFamily="18" charset="2"/>
              </a:rPr>
              <a:t> quark masses, covering </a:t>
            </a:r>
            <a:r>
              <a:rPr lang="en-US" altLang="ja-JP" sz="24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ja-JP" sz="2400" i="1" baseline="-25000" dirty="0" smtClean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altLang="ja-JP" sz="2400" dirty="0" smtClean="0">
                <a:sym typeface="Symbol" pitchFamily="18" charset="2"/>
              </a:rPr>
              <a:t>/6~</a:t>
            </a:r>
            <a:r>
              <a:rPr lang="en-US" altLang="ja-JP" sz="2400" i="1" dirty="0" smtClean="0">
                <a:latin typeface="Times New Roman" pitchFamily="18" charset="0"/>
                <a:sym typeface="Symbol" pitchFamily="18" charset="2"/>
              </a:rPr>
              <a:t>m</a:t>
            </a:r>
            <a:r>
              <a:rPr lang="en-US" altLang="ja-JP" sz="2400" i="1" baseline="-25000" dirty="0" smtClean="0">
                <a:latin typeface="Times New Roman" pitchFamily="18" charset="0"/>
                <a:sym typeface="Symbol" pitchFamily="18" charset="2"/>
              </a:rPr>
              <a:t>s</a:t>
            </a:r>
          </a:p>
          <a:p>
            <a:pPr lvl="1"/>
            <a:r>
              <a:rPr kumimoji="1" lang="en-US" altLang="ja-JP" sz="2100" dirty="0" smtClean="0"/>
              <a:t>x 2 s quark masses</a:t>
            </a:r>
            <a:endParaRPr lang="en-US" altLang="ja-JP" sz="1700" dirty="0" smtClean="0"/>
          </a:p>
          <a:p>
            <a:r>
              <a:rPr kumimoji="1" lang="en-US" altLang="ja-JP" sz="2400" dirty="0" smtClean="0"/>
              <a:t>Q=0 sector only, except for Q=1 at m</a:t>
            </a:r>
            <a:r>
              <a:rPr kumimoji="1" lang="en-US" altLang="ja-JP" sz="2400" baseline="-25000" dirty="0" smtClean="0"/>
              <a:t>ud</a:t>
            </a:r>
            <a:r>
              <a:rPr kumimoji="1" lang="en-US" altLang="ja-JP" sz="2400" dirty="0" smtClean="0"/>
              <a:t>=0.015</a:t>
            </a:r>
          </a:p>
          <a:p>
            <a:r>
              <a:rPr lang="en-US" altLang="ja-JP" sz="2400" dirty="0" smtClean="0"/>
              <a:t>Larger volume lattice 24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x48 running at m</a:t>
            </a:r>
            <a:r>
              <a:rPr lang="en-US" altLang="ja-JP" sz="2400" baseline="-25000" dirty="0" smtClean="0"/>
              <a:t>ud</a:t>
            </a:r>
            <a:r>
              <a:rPr lang="en-US" altLang="ja-JP" sz="2400" dirty="0" smtClean="0"/>
              <a:t>=0.015, 0.025.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err="1" smtClean="0">
                <a:latin typeface="Symbol" charset="2"/>
                <a:cs typeface="Symbol" charset="2"/>
                <a:sym typeface="Symbol" pitchFamily="18" charset="2"/>
              </a:rPr>
              <a:t>e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-regime run at </a:t>
            </a:r>
            <a:r>
              <a:rPr lang="en-US" altLang="ja-JP" sz="2400" dirty="0" err="1" smtClean="0">
                <a:cs typeface="Symbol" charset="2"/>
                <a:sym typeface="Symbol" pitchFamily="18" charset="2"/>
              </a:rPr>
              <a:t>m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=0.002 (</a:t>
            </a:r>
            <a:r>
              <a:rPr lang="en-US" altLang="ja-JP" sz="2400" dirty="0" err="1" smtClean="0">
                <a:cs typeface="Symbol" charset="2"/>
                <a:sym typeface="Symbol" pitchFamily="18" charset="2"/>
              </a:rPr>
              <a:t>m</a:t>
            </a:r>
            <a:r>
              <a:rPr lang="en-US" altLang="ja-JP" sz="2400" baseline="-25000" dirty="0" err="1" smtClean="0">
                <a:cs typeface="Symbol" charset="2"/>
                <a:sym typeface="Symbol" pitchFamily="18" charset="2"/>
              </a:rPr>
              <a:t>q</a:t>
            </a:r>
            <a:r>
              <a:rPr lang="en-US" altLang="ja-JP" sz="2400" baseline="-25000" dirty="0" smtClean="0">
                <a:cs typeface="Symbol" charset="2"/>
                <a:sym typeface="Symbol" pitchFamily="18" charset="2"/>
              </a:rPr>
              <a:t> 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~ 3 </a:t>
            </a:r>
            <a:r>
              <a:rPr lang="en-US" altLang="ja-JP" sz="2400" dirty="0" err="1" smtClean="0">
                <a:cs typeface="Symbol" charset="2"/>
                <a:sym typeface="Symbol" pitchFamily="18" charset="2"/>
              </a:rPr>
              <a:t>MeV</a:t>
            </a:r>
            <a:r>
              <a:rPr lang="en-US" altLang="ja-JP" sz="2400" dirty="0" smtClean="0">
                <a:cs typeface="Symbol" charset="2"/>
                <a:sym typeface="Symbol" pitchFamily="18" charset="2"/>
              </a:rPr>
              <a:t>)</a:t>
            </a:r>
            <a:endParaRPr kumimoji="1" lang="en-US" altLang="ja-JP" sz="240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304800" y="4953000"/>
            <a:ext cx="8610600" cy="1066800"/>
          </a:xfrm>
          <a:prstGeom prst="roundRect">
            <a:avLst/>
          </a:prstGeom>
          <a:solidFill>
            <a:schemeClr val="accent2">
              <a:alpha val="17000"/>
            </a:schemeClr>
          </a:solidFill>
          <a:ln>
            <a:solidFill>
              <a:schemeClr val="bg2">
                <a:alpha val="9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Early analysis (~2007)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4648200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=2 in the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-regime</a:t>
            </a:r>
          </a:p>
          <a:p>
            <a:pPr lvl="1"/>
            <a:r>
              <a:rPr lang="en-US" altLang="ja-JP" dirty="0" smtClean="0">
                <a:cs typeface="Symbol" charset="2"/>
              </a:rPr>
              <a:t>low-mode distribution compared with the Random Matrix Theory (RMT) to extract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dirty="0" smtClean="0">
                <a:cs typeface="Symbol" charset="2"/>
              </a:rPr>
              <a:t>.</a:t>
            </a:r>
          </a:p>
          <a:p>
            <a:pPr lvl="1"/>
            <a:endParaRPr lang="en-US" altLang="ja-JP" dirty="0" smtClean="0">
              <a:cs typeface="Symbol" charset="2"/>
            </a:endParaRPr>
          </a:p>
          <a:p>
            <a:pPr lvl="1"/>
            <a:endParaRPr lang="en-US" altLang="ja-JP" dirty="0" smtClean="0">
              <a:cs typeface="Symbol" charset="2"/>
            </a:endParaRPr>
          </a:p>
          <a:p>
            <a:pPr lvl="1"/>
            <a:r>
              <a:rPr lang="en-US" altLang="ja-JP" dirty="0" smtClean="0">
                <a:cs typeface="Symbol" charset="2"/>
              </a:rPr>
              <a:t>Valid for small enough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dirty="0" smtClean="0">
                <a:latin typeface="Symbol" charset="2"/>
                <a:cs typeface="Symbol" charset="2"/>
              </a:rPr>
              <a:t> ~ 1/S</a:t>
            </a:r>
            <a:r>
              <a:rPr lang="en-US" altLang="ja-JP" dirty="0" smtClean="0">
                <a:cs typeface="Symbol" charset="2"/>
              </a:rPr>
              <a:t>V</a:t>
            </a:r>
          </a:p>
          <a:p>
            <a:r>
              <a:rPr lang="en-US" altLang="ja-JP" dirty="0" smtClean="0">
                <a:cs typeface="Symbol" charset="2"/>
              </a:rPr>
              <a:t>Limitations</a:t>
            </a:r>
            <a:endParaRPr lang="en-US" altLang="ja-JP" dirty="0" smtClean="0"/>
          </a:p>
          <a:p>
            <a:pPr lvl="1"/>
            <a:r>
              <a:rPr lang="en-US" altLang="ja-JP" dirty="0" smtClean="0">
                <a:cs typeface="Symbol" charset="2"/>
              </a:rPr>
              <a:t>Controlled finite volume effects?</a:t>
            </a:r>
          </a:p>
          <a:p>
            <a:pPr lvl="1"/>
            <a:r>
              <a:rPr lang="en-US" altLang="ja-JP" dirty="0" err="1" smtClean="0">
                <a:cs typeface="Symbol" charset="2"/>
              </a:rPr>
              <a:t>p</a:t>
            </a:r>
            <a:r>
              <a:rPr lang="en-US" altLang="ja-JP" dirty="0" smtClean="0">
                <a:cs typeface="Symbol" charset="2"/>
              </a:rPr>
              <a:t>-regime lattice not useful</a:t>
            </a:r>
          </a:p>
          <a:p>
            <a:pPr lvl="1"/>
            <a:r>
              <a:rPr lang="en-US" altLang="ja-JP" dirty="0" smtClean="0">
                <a:cs typeface="Symbol" charset="2"/>
              </a:rPr>
              <a:t>Not possible to extend RMT to NLO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 b="751"/>
          <a:stretch>
            <a:fillRect/>
          </a:stretch>
        </p:blipFill>
        <p:spPr bwMode="auto">
          <a:xfrm>
            <a:off x="5410200" y="1708937"/>
            <a:ext cx="3200400" cy="225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990600" y="2743200"/>
            <a:ext cx="409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ym typeface="Symbol"/>
              </a:rPr>
              <a:t>(2 </a:t>
            </a:r>
            <a:r>
              <a:rPr lang="en-US" altLang="ja-JP" sz="2400" dirty="0" err="1" smtClean="0">
                <a:sym typeface="Symbol"/>
              </a:rPr>
              <a:t>GeV</a:t>
            </a:r>
            <a:r>
              <a:rPr lang="en-US" altLang="ja-JP" sz="2400" dirty="0" smtClean="0">
                <a:sym typeface="Symbol"/>
              </a:rPr>
              <a:t>) = [ 251(7)(11) MeV]</a:t>
            </a:r>
            <a:r>
              <a:rPr lang="en-US" altLang="ja-JP" sz="2400" baseline="30000" dirty="0" smtClean="0">
                <a:sym typeface="Symbol"/>
              </a:rPr>
              <a:t>3</a:t>
            </a:r>
            <a:endParaRPr kumimoji="1" lang="ja-JP" altLang="en-US" sz="2400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17360" y="5710535"/>
            <a:ext cx="58026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Can overcome with the new </a:t>
            </a:r>
            <a:r>
              <a:rPr kumimoji="1" lang="en-US" altLang="ja-JP" sz="2400" dirty="0" err="1" smtClean="0"/>
              <a:t>ChPT</a:t>
            </a:r>
            <a:r>
              <a:rPr kumimoji="1" lang="en-US" altLang="ja-JP" sz="2400" dirty="0" smtClean="0"/>
              <a:t> formulae.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76800" y="1143000"/>
            <a:ext cx="403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JLQCD, </a:t>
            </a:r>
            <a:r>
              <a:rPr lang="en-US" altLang="ja-JP" dirty="0" smtClean="0">
                <a:sym typeface="Symbol"/>
              </a:rPr>
              <a:t>Phys. Rev. </a:t>
            </a:r>
            <a:r>
              <a:rPr lang="en-US" altLang="ja-JP" dirty="0" err="1" smtClean="0">
                <a:sym typeface="Symbol"/>
              </a:rPr>
              <a:t>Lett</a:t>
            </a:r>
            <a:r>
              <a:rPr lang="en-US" altLang="ja-JP" dirty="0" smtClean="0">
                <a:sym typeface="Symbol"/>
              </a:rPr>
              <a:t> 98, 172001 (2007)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 analysis (2009)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19600" cy="4937760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Direct use of the spectral function</a:t>
            </a:r>
          </a:p>
          <a:p>
            <a:pPr lvl="1"/>
            <a:r>
              <a:rPr lang="en-US" altLang="ja-JP" dirty="0" smtClean="0"/>
              <a:t>2+1-flavor data</a:t>
            </a:r>
          </a:p>
          <a:p>
            <a:pPr lvl="1"/>
            <a:r>
              <a:rPr lang="en-US" altLang="ja-JP" dirty="0" smtClean="0"/>
              <a:t>Uses both the 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-</a:t>
            </a:r>
            <a:r>
              <a:rPr lang="en-US" altLang="ja-JP" dirty="0" smtClean="0">
                <a:cs typeface="Symbol" charset="2"/>
              </a:rPr>
              <a:t>regime and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-regime lattices.</a:t>
            </a:r>
          </a:p>
          <a:p>
            <a:pPr lvl="1"/>
            <a:r>
              <a:rPr lang="en-US" altLang="ja-JP" dirty="0" smtClean="0">
                <a:cs typeface="Symbol" charset="2"/>
              </a:rPr>
              <a:t>Fit the whole shape against the </a:t>
            </a:r>
            <a:r>
              <a:rPr lang="en-US" altLang="ja-JP" dirty="0" err="1" smtClean="0">
                <a:cs typeface="Symbol" charset="2"/>
              </a:rPr>
              <a:t>ChPT</a:t>
            </a:r>
            <a:r>
              <a:rPr lang="en-US" altLang="ja-JP" dirty="0" smtClean="0">
                <a:cs typeface="Symbol" charset="2"/>
              </a:rPr>
              <a:t> formula.</a:t>
            </a:r>
          </a:p>
          <a:p>
            <a:r>
              <a:rPr lang="en-US" altLang="ja-JP" dirty="0" smtClean="0">
                <a:cs typeface="Symbol" charset="2"/>
              </a:rPr>
              <a:t>Comparison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tx1"/>
                </a:solidFill>
                <a:cs typeface="Symbol" charset="2"/>
              </a:rPr>
              <a:t>NLO formula reproduces the lattice data precisely.</a:t>
            </a:r>
          </a:p>
          <a:p>
            <a:pPr lvl="1"/>
            <a:r>
              <a:rPr lang="en-US" altLang="ja-JP" dirty="0" smtClean="0">
                <a:cs typeface="Symbol" charset="2"/>
              </a:rPr>
              <a:t>The previous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-regime formula was useful only for the 1</a:t>
            </a:r>
            <a:r>
              <a:rPr lang="en-US" altLang="ja-JP" baseline="30000" dirty="0" smtClean="0">
                <a:cs typeface="Symbol" charset="2"/>
              </a:rPr>
              <a:t>st</a:t>
            </a:r>
            <a:r>
              <a:rPr lang="en-US" altLang="ja-JP" dirty="0" smtClean="0">
                <a:cs typeface="Symbol" charset="2"/>
              </a:rPr>
              <a:t> </a:t>
            </a:r>
            <a:r>
              <a:rPr lang="en-US" altLang="ja-JP" dirty="0" err="1" smtClean="0">
                <a:cs typeface="Symbol" charset="2"/>
              </a:rPr>
              <a:t>eigenvalue</a:t>
            </a:r>
            <a:r>
              <a:rPr lang="en-US" altLang="ja-JP" dirty="0" smtClean="0">
                <a:cs typeface="Symbol" charset="2"/>
              </a:rPr>
              <a:t> in the </a:t>
            </a:r>
            <a:r>
              <a:rPr lang="en-US" altLang="ja-JP" dirty="0" err="1" smtClean="0">
                <a:cs typeface="Symbol" charset="2"/>
              </a:rPr>
              <a:t>p</a:t>
            </a:r>
            <a:r>
              <a:rPr lang="en-US" altLang="ja-JP" dirty="0" smtClean="0">
                <a:cs typeface="Symbol" charset="2"/>
              </a:rPr>
              <a:t>-regime.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7800"/>
            <a:ext cx="3487882" cy="22371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114800"/>
            <a:ext cx="3505200" cy="22352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105400" y="1066800"/>
            <a:ext cx="100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-regime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05400" y="3669268"/>
            <a:ext cx="99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kumimoji="1" lang="en-US" altLang="ja-JP" dirty="0" smtClean="0"/>
              <a:t>-regime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QCD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Lagrangian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effective theory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GMOR relation, Goldberger-</a:t>
            </a:r>
            <a:r>
              <a:rPr lang="en-US" altLang="ja-JP" dirty="0" err="1" smtClean="0"/>
              <a:t>Treiman</a:t>
            </a:r>
            <a:r>
              <a:rPr lang="ja-JP" altLang="en-US" dirty="0" smtClean="0"/>
              <a:t> </a:t>
            </a:r>
            <a:r>
              <a:rPr lang="en-US" altLang="ja-JP" dirty="0" smtClean="0"/>
              <a:t>relation, Weinberg sum rule, soft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 theorem,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log, strange quark content, U(1) problem, θ vacuum, …</a:t>
            </a:r>
            <a:endParaRPr kumimoji="1"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05451" y="3254514"/>
            <a:ext cx="328614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/>
              <a:t>Spontaneous </a:t>
            </a:r>
            <a:r>
              <a:rPr lang="en-US" altLang="ja-JP" sz="2000" dirty="0" err="1" smtClean="0"/>
              <a:t>chiral</a:t>
            </a:r>
            <a:r>
              <a:rPr lang="en-US" altLang="ja-JP" sz="2000" dirty="0" smtClean="0"/>
              <a:t> symmetry breaking</a:t>
            </a:r>
            <a:endParaRPr kumimoji="1" lang="ja-JP" altLang="en-US" sz="2000" dirty="0"/>
          </a:p>
        </p:txBody>
      </p:sp>
      <p:sp>
        <p:nvSpPr>
          <p:cNvPr id="11" name="円/楕円 10"/>
          <p:cNvSpPr/>
          <p:nvPr/>
        </p:nvSpPr>
        <p:spPr>
          <a:xfrm>
            <a:off x="1714480" y="3648068"/>
            <a:ext cx="6000792" cy="10001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143108" y="1571612"/>
            <a:ext cx="4486292" cy="10191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symmetry breaking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857356" y="3781415"/>
          <a:ext cx="5468128" cy="714385"/>
        </p:xfrm>
        <a:graphic>
          <a:graphicData uri="http://schemas.openxmlformats.org/presentationml/2006/ole">
            <p:oleObj spid="_x0000_s896002" name="Equation" r:id="rId4" imgW="3111480" imgH="406080" progId="Equation.DSMT4">
              <p:embed/>
            </p:oleObj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2500298" y="1714488"/>
          <a:ext cx="3762401" cy="714380"/>
        </p:xfrm>
        <a:graphic>
          <a:graphicData uri="http://schemas.openxmlformats.org/presentationml/2006/ole">
            <p:oleObj spid="_x0000_s896003" name="Equation" r:id="rId5" imgW="2006280" imgH="380880" progId="Equation.DSMT4">
              <p:embed/>
            </p:oleObj>
          </a:graphicData>
        </a:graphic>
      </p:graphicFrame>
      <p:sp>
        <p:nvSpPr>
          <p:cNvPr id="12" name="下矢印 11"/>
          <p:cNvSpPr/>
          <p:nvPr/>
        </p:nvSpPr>
        <p:spPr>
          <a:xfrm>
            <a:off x="4000496" y="2819400"/>
            <a:ext cx="1000132" cy="64294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934200" y="1557326"/>
            <a:ext cx="2020883" cy="1643074"/>
            <a:chOff x="12485" y="11068"/>
            <a:chExt cx="4173" cy="3345"/>
          </a:xfrm>
        </p:grpSpPr>
        <p:pic>
          <p:nvPicPr>
            <p:cNvPr id="16" name="Picture 11" descr="Scalar field potential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94" y="11068"/>
              <a:ext cx="3764" cy="3345"/>
            </a:xfrm>
            <a:prstGeom prst="rect">
              <a:avLst/>
            </a:prstGeom>
            <a:noFill/>
          </p:spPr>
        </p:pic>
        <p:graphicFrame>
          <p:nvGraphicFramePr>
            <p:cNvPr id="17" name="Object 12"/>
            <p:cNvGraphicFramePr>
              <a:graphicFrameLocks noChangeAspect="1"/>
            </p:cNvGraphicFramePr>
            <p:nvPr/>
          </p:nvGraphicFramePr>
          <p:xfrm>
            <a:off x="13755" y="13744"/>
            <a:ext cx="1196" cy="536"/>
          </p:xfrm>
          <a:graphic>
            <a:graphicData uri="http://schemas.openxmlformats.org/presentationml/2006/ole">
              <p:oleObj spid="_x0000_s896004" name="数式" r:id="rId7" imgW="634680" imgH="253800" progId="Equation.3">
                <p:embed/>
              </p:oleObj>
            </a:graphicData>
          </a:graphic>
        </p:graphicFrame>
        <p:graphicFrame>
          <p:nvGraphicFramePr>
            <p:cNvPr id="18" name="Object 13"/>
            <p:cNvGraphicFramePr>
              <a:graphicFrameLocks noChangeAspect="1"/>
            </p:cNvGraphicFramePr>
            <p:nvPr/>
          </p:nvGraphicFramePr>
          <p:xfrm>
            <a:off x="12485" y="11088"/>
            <a:ext cx="1270" cy="489"/>
          </p:xfrm>
          <a:graphic>
            <a:graphicData uri="http://schemas.openxmlformats.org/presentationml/2006/ole">
              <p:oleObj spid="_x0000_s896005" name="Equation" r:id="rId8" imgW="736560" imgH="253800" progId="Equation.DSMT4">
                <p:embed/>
              </p:oleObj>
            </a:graphicData>
          </a:graphic>
        </p:graphicFrame>
      </p:grp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4952999" y="2895600"/>
          <a:ext cx="993913" cy="457200"/>
        </p:xfrm>
        <a:graphic>
          <a:graphicData uri="http://schemas.openxmlformats.org/presentationml/2006/ole">
            <p:oleObj spid="_x0000_s896008" name="Equation" r:id="rId9" imgW="635000" imgH="2921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 analysis (2009)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49377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Finite volume effect</a:t>
            </a:r>
          </a:p>
          <a:p>
            <a:pPr lvl="1"/>
            <a:r>
              <a:rPr lang="en-US" altLang="ja-JP" dirty="0" smtClean="0"/>
              <a:t>Checked with a larger volume data on a 24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x48 lattice (L ~ 2.6 fm)</a:t>
            </a:r>
          </a:p>
          <a:p>
            <a:pPr lvl="1"/>
            <a:r>
              <a:rPr lang="en-US" altLang="ja-JP" dirty="0" smtClean="0"/>
              <a:t>Can be fitted with the same set of parameters as in the 16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x48 analysis.</a:t>
            </a:r>
          </a:p>
          <a:p>
            <a:pPr lvl="2"/>
            <a:r>
              <a:rPr lang="en-US" altLang="ja-JP" dirty="0" err="1" smtClean="0">
                <a:latin typeface="Symbol" charset="2"/>
                <a:cs typeface="Symbol" charset="2"/>
              </a:rPr>
              <a:t>r(l</a:t>
            </a:r>
            <a:r>
              <a:rPr lang="en-US" altLang="ja-JP" dirty="0" smtClean="0">
                <a:latin typeface="Symbol" charset="2"/>
                <a:cs typeface="Symbol" charset="2"/>
              </a:rPr>
              <a:t>) </a:t>
            </a:r>
            <a:r>
              <a:rPr lang="en-US" altLang="ja-JP" dirty="0" smtClean="0"/>
              <a:t>slightly going down after the first peak =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-loop effect in the 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-regime.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Finite volume effect well under control.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57800" y="1524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24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x48</a:t>
            </a:r>
            <a:endParaRPr kumimoji="1" lang="ja-JP" altLang="en-US" baseline="30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05000"/>
            <a:ext cx="357447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extrapolation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72000" cy="4937760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Lattice data at 6 values of </a:t>
            </a:r>
            <a:r>
              <a:rPr lang="en-US" altLang="ja-JP" i="1" dirty="0" smtClean="0"/>
              <a:t>m</a:t>
            </a:r>
            <a:r>
              <a:rPr lang="en-US" altLang="ja-JP" i="1" baseline="-25000" dirty="0" smtClean="0"/>
              <a:t>ud</a:t>
            </a:r>
            <a:r>
              <a:rPr lang="en-US" altLang="ja-JP" dirty="0" smtClean="0"/>
              <a:t> including the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-regime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Massless</a:t>
            </a:r>
            <a:r>
              <a:rPr lang="en-US" altLang="ja-JP" dirty="0" smtClean="0"/>
              <a:t> limit of up-down, while keeping strange quark mass at its physical value.</a:t>
            </a:r>
          </a:p>
          <a:p>
            <a:pPr lvl="1"/>
            <a:r>
              <a:rPr lang="en-US" altLang="ja-JP" dirty="0" err="1" smtClean="0"/>
              <a:t>Chiral</a:t>
            </a:r>
            <a:r>
              <a:rPr lang="en-US" altLang="ja-JP" dirty="0" smtClean="0"/>
              <a:t> log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	</a:t>
            </a:r>
          </a:p>
          <a:p>
            <a:pPr lvl="1">
              <a:buNone/>
            </a:pPr>
            <a:r>
              <a:rPr lang="en-US" altLang="ja-JP" dirty="0" smtClean="0"/>
              <a:t>	well reproduced by the lattice data.</a:t>
            </a:r>
          </a:p>
          <a:p>
            <a:pPr lvl="2"/>
            <a:r>
              <a:rPr lang="en-US" altLang="ja-JP" dirty="0" smtClean="0"/>
              <a:t>Fit is done with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=2 and with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=2+1 formulae.</a:t>
            </a:r>
          </a:p>
          <a:p>
            <a:pPr lvl="1"/>
            <a:r>
              <a:rPr lang="en-US" altLang="ja-JP" dirty="0" smtClean="0"/>
              <a:t>Determination of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dirty="0" smtClean="0">
                <a:cs typeface="Symbol" charset="2"/>
              </a:rPr>
              <a:t> and </a:t>
            </a:r>
            <a:r>
              <a:rPr lang="en-US" altLang="ja-JP" i="1" dirty="0" smtClean="0">
                <a:cs typeface="Symbol" charset="2"/>
              </a:rPr>
              <a:t>F,</a:t>
            </a:r>
            <a:r>
              <a:rPr lang="en-US" altLang="ja-JP" dirty="0" smtClean="0">
                <a:cs typeface="Symbol" charset="2"/>
              </a:rPr>
              <a:t> L</a:t>
            </a:r>
            <a:r>
              <a:rPr lang="en-US" altLang="ja-JP" baseline="-25000" dirty="0" smtClean="0">
                <a:cs typeface="Symbol" charset="2"/>
              </a:rPr>
              <a:t>6</a:t>
            </a:r>
            <a:endParaRPr lang="en-US" altLang="ja-JP" baseline="-250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599" y="1371600"/>
            <a:ext cx="3589575" cy="2438400"/>
          </a:xfrm>
          <a:prstGeom prst="rect">
            <a:avLst/>
          </a:prstGeom>
        </p:spPr>
      </p:pic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1066800" y="3505200"/>
          <a:ext cx="3335337" cy="1019175"/>
        </p:xfrm>
        <a:graphic>
          <a:graphicData uri="http://schemas.openxmlformats.org/presentationml/2006/ole">
            <p:oleObj spid="_x0000_s1183746" name="Equation" r:id="rId4" imgW="2286000" imgH="698500" progId="Equation.DSMT4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6400800" y="4126468"/>
            <a:ext cx="99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kumimoji="1" lang="en-US" altLang="ja-JP" dirty="0" smtClean="0"/>
              <a:t>-regime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rot="16200000" flipV="1">
            <a:off x="5943600" y="35052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72400" y="3962400"/>
            <a:ext cx="100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-regime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rot="16200000" flipV="1">
            <a:off x="6781800" y="28956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5105400" y="5096373"/>
          <a:ext cx="3886200" cy="1228227"/>
        </p:xfrm>
        <a:graphic>
          <a:graphicData uri="http://schemas.openxmlformats.org/presentationml/2006/ole">
            <p:oleObj spid="_x0000_s1183749" name="Equation" r:id="rId5" imgW="2489200" imgH="787400" progId="Equation.DSMT4">
              <p:embed/>
            </p:oleObj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029200" y="47244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JLQCD (2009); preliminary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3. Other consequences of SSB</a:t>
            </a:r>
            <a:endParaRPr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Topological susceptibility </a:t>
            </a:r>
            <a:r>
              <a:rPr kumimoji="1" lang="en-US" altLang="ja-JP" i="1" dirty="0" smtClean="0">
                <a:sym typeface="Symbol"/>
              </a:rPr>
              <a:t></a:t>
            </a:r>
            <a:r>
              <a:rPr kumimoji="1" lang="en-US" altLang="ja-JP" i="1" baseline="-25000" dirty="0" smtClean="0">
                <a:sym typeface="Symbol"/>
              </a:rPr>
              <a:t>t</a:t>
            </a:r>
            <a:r>
              <a:rPr kumimoji="1" lang="en-US" altLang="ja-JP" dirty="0" smtClean="0">
                <a:sym typeface="Symbol"/>
              </a:rPr>
              <a:t>=</a:t>
            </a:r>
            <a:r>
              <a:rPr kumimoji="1" lang="en-US" altLang="ja-JP" i="1" dirty="0" smtClean="0">
                <a:sym typeface="Symbol"/>
              </a:rPr>
              <a:t>Q</a:t>
            </a:r>
            <a:r>
              <a:rPr kumimoji="1" lang="en-US" altLang="ja-JP" baseline="30000" dirty="0" smtClean="0">
                <a:sym typeface="Symbol"/>
              </a:rPr>
              <a:t>2</a:t>
            </a:r>
            <a:r>
              <a:rPr kumimoji="1" lang="en-US" altLang="ja-JP" dirty="0" smtClean="0">
                <a:sym typeface="Symbol"/>
              </a:rPr>
              <a:t>/</a:t>
            </a:r>
            <a:r>
              <a:rPr kumimoji="1" lang="en-US" altLang="ja-JP" i="1" dirty="0" smtClean="0">
                <a:sym typeface="Symbol"/>
              </a:rPr>
              <a:t>V</a:t>
            </a:r>
            <a:endParaRPr kumimoji="1" lang="ja-JP" altLang="en-US" i="1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Correlation of the topological charge density at fixed Q</a:t>
            </a:r>
          </a:p>
          <a:p>
            <a:pPr lvl="1"/>
            <a:r>
              <a:rPr kumimoji="1" lang="en-US" altLang="ja-JP" dirty="0" smtClean="0"/>
              <a:t>~ constant proportional to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c</a:t>
            </a:r>
            <a:r>
              <a:rPr kumimoji="1" lang="en-US" altLang="ja-JP" baseline="-25000" dirty="0" smtClean="0">
                <a:cs typeface="Symbol" charset="2"/>
              </a:rPr>
              <a:t>t</a:t>
            </a:r>
            <a:endParaRPr kumimoji="1" lang="ja-JP" altLang="en-US" baseline="-250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2036692" y="2075054"/>
          <a:ext cx="4897508" cy="744345"/>
        </p:xfrm>
        <a:graphic>
          <a:graphicData uri="http://schemas.openxmlformats.org/presentationml/2006/ole">
            <p:oleObj spid="_x0000_s771074" name="Equation" r:id="rId4" imgW="3174840" imgH="482400" progId="Equation.DSMT4">
              <p:embed/>
            </p:oleObj>
          </a:graphicData>
        </a:graphic>
      </p:graphicFrame>
      <p:pic>
        <p:nvPicPr>
          <p:cNvPr id="5365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3" y="2857496"/>
            <a:ext cx="3130847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4343400" y="3465988"/>
            <a:ext cx="4343400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/>
            <a:r>
              <a:rPr kumimoji="1" lang="en-US" altLang="ja-JP" sz="2400" dirty="0" smtClean="0"/>
              <a:t>(negative) constant correlation of the </a:t>
            </a:r>
            <a:r>
              <a:rPr lang="en-US" altLang="ja-JP" sz="2400" dirty="0" smtClean="0"/>
              <a:t>local topological charges clearly seen.</a:t>
            </a:r>
            <a:endParaRPr kumimoji="1" lang="en-US" altLang="ja-JP" sz="2400" dirty="0" smtClean="0"/>
          </a:p>
          <a:p>
            <a:pPr marL="271463" indent="-271463">
              <a:buFont typeface="Arial" pitchFamily="34" charset="0"/>
              <a:buChar char="•"/>
            </a:pPr>
            <a:r>
              <a:rPr lang="en-US" altLang="ja-JP" sz="2000" dirty="0" smtClean="0"/>
              <a:t>Results from other topological sectors are consistent.</a:t>
            </a:r>
          </a:p>
          <a:p>
            <a:pPr marL="271463" indent="-271463">
              <a:buFont typeface="Arial" pitchFamily="34" charset="0"/>
              <a:buChar char="•"/>
            </a:pPr>
            <a:r>
              <a:rPr kumimoji="1" lang="en-US" altLang="ja-JP" sz="2000" dirty="0" smtClean="0"/>
              <a:t>Higher </a:t>
            </a:r>
            <a:r>
              <a:rPr lang="en-US" altLang="ja-JP" sz="2000" dirty="0" smtClean="0"/>
              <a:t>order correction (~1/V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) also estimated using 4-point corr.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2910" y="2857496"/>
            <a:ext cx="15151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 example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14810" y="3000372"/>
            <a:ext cx="353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JLQCD, Phys.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B665, 294 (2008)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324364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Other Consequences of SSB  (1)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402123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Sea quark mass dependence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2"/>
          </p:nvPr>
        </p:nvSpPr>
        <p:spPr>
          <a:xfrm>
            <a:off x="4343400" y="1357298"/>
            <a:ext cx="4330446" cy="4796614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The effect of SSB = vanishing towards the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limit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Fit with </a:t>
            </a:r>
            <a:r>
              <a:rPr lang="en-US" altLang="ja-JP" dirty="0" err="1" smtClean="0"/>
              <a:t>ChPT</a:t>
            </a:r>
            <a:r>
              <a:rPr lang="en-US" altLang="ja-JP" dirty="0" smtClean="0"/>
              <a:t> expectation</a:t>
            </a:r>
          </a:p>
          <a:p>
            <a:pPr lvl="1"/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=2: </a:t>
            </a:r>
          </a:p>
          <a:p>
            <a:pPr lvl="1">
              <a:buNone/>
            </a:pPr>
            <a:r>
              <a:rPr kumimoji="1" lang="en-US" altLang="ja-JP" dirty="0" smtClean="0"/>
              <a:t>	</a:t>
            </a:r>
            <a:r>
              <a:rPr lang="en-US" altLang="ja-JP" dirty="0" smtClean="0">
                <a:sym typeface="Symbol"/>
              </a:rPr>
              <a:t> = [242(5)(10) </a:t>
            </a:r>
            <a:r>
              <a:rPr lang="en-US" altLang="ja-JP" dirty="0" err="1" smtClean="0">
                <a:sym typeface="Symbol"/>
              </a:rPr>
              <a:t>MeV</a:t>
            </a:r>
            <a:r>
              <a:rPr lang="en-US" altLang="ja-JP" dirty="0" smtClean="0">
                <a:sym typeface="Symbol"/>
              </a:rPr>
              <a:t>]3</a:t>
            </a:r>
            <a:endParaRPr kumimoji="1" lang="en-US" altLang="ja-JP" dirty="0" smtClean="0"/>
          </a:p>
          <a:p>
            <a:pPr lvl="1"/>
            <a:r>
              <a:rPr lang="en-US" altLang="ja-JP" dirty="0" err="1" smtClean="0">
                <a:sym typeface="Symbol"/>
              </a:rPr>
              <a:t>N</a:t>
            </a:r>
            <a:r>
              <a:rPr lang="en-US" altLang="ja-JP" baseline="-25000" dirty="0" err="1" smtClean="0">
                <a:sym typeface="Symbol"/>
              </a:rPr>
              <a:t>f</a:t>
            </a:r>
            <a:r>
              <a:rPr lang="en-US" altLang="ja-JP" dirty="0" smtClean="0">
                <a:sym typeface="Symbol"/>
              </a:rPr>
              <a:t>=2+1:</a:t>
            </a:r>
          </a:p>
          <a:p>
            <a:pPr lvl="1">
              <a:buNone/>
            </a:pPr>
            <a:r>
              <a:rPr lang="en-US" altLang="ja-JP" dirty="0" smtClean="0">
                <a:sym typeface="Symbol"/>
              </a:rPr>
              <a:t>	 = [247(3)(2) </a:t>
            </a:r>
            <a:r>
              <a:rPr lang="en-US" altLang="ja-JP" dirty="0" err="1" smtClean="0">
                <a:sym typeface="Symbol"/>
              </a:rPr>
              <a:t>MeV</a:t>
            </a:r>
            <a:r>
              <a:rPr lang="en-US" altLang="ja-JP" dirty="0" smtClean="0">
                <a:sym typeface="Symbol"/>
              </a:rPr>
              <a:t>]3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4648200" y="2667000"/>
          <a:ext cx="4256088" cy="775184"/>
        </p:xfrm>
        <a:graphic>
          <a:graphicData uri="http://schemas.openxmlformats.org/presentationml/2006/ole">
            <p:oleObj spid="_x0000_s789508" name="Equation" r:id="rId5" imgW="2578100" imgH="469900" progId="Equation.DSMT4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648200" y="2209800"/>
            <a:ext cx="418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Crewther</a:t>
            </a:r>
            <a:r>
              <a:rPr kumimoji="1" lang="en-US" altLang="ja-JP" dirty="0" smtClean="0"/>
              <a:t> (1977),  </a:t>
            </a:r>
            <a:r>
              <a:rPr kumimoji="1" lang="en-US" altLang="ja-JP" dirty="0" err="1" smtClean="0"/>
              <a:t>Leutwyler-Smilga</a:t>
            </a:r>
            <a:r>
              <a:rPr lang="en-US" altLang="ja-JP" dirty="0" smtClean="0"/>
              <a:t> (1992)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43108" y="300037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lang="en-US" altLang="ja-JP" dirty="0" smtClean="0"/>
              <a:t>=2+1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21061" y="25003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lang="en-US" altLang="ja-JP" dirty="0" smtClean="0"/>
              <a:t>=2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" y="4114800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JLQCD (2009):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=2 and 2+1</a:t>
            </a:r>
          </a:p>
          <a:p>
            <a:pPr marL="179388"/>
            <a:r>
              <a:rPr lang="en-US" altLang="ja-JP" sz="2000" dirty="0" smtClean="0"/>
              <a:t>Disconnected loops constructed from low modes (saturation confirmed).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Vacuum polarization </a:t>
            </a:r>
            <a:r>
              <a:rPr kumimoji="1" lang="en-US" altLang="ja-JP" dirty="0" smtClean="0"/>
              <a:t>functions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Vector and axial </a:t>
            </a:r>
            <a:r>
              <a:rPr lang="en-US" altLang="ja-JP" dirty="0" err="1" smtClean="0"/>
              <a:t>correlators</a:t>
            </a:r>
            <a:r>
              <a:rPr kumimoji="1" lang="en-US" altLang="ja-JP" dirty="0" smtClean="0"/>
              <a:t> in the momentum space.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 lvl="1"/>
            <a:r>
              <a:rPr lang="en-US" altLang="ja-JP" dirty="0" smtClean="0"/>
              <a:t>Directly calculable on the lattice for space-like </a:t>
            </a:r>
            <a:r>
              <a:rPr lang="en-US" altLang="ja-JP" dirty="0" err="1" smtClean="0"/>
              <a:t>momenta</a:t>
            </a:r>
            <a:endParaRPr lang="en-US" altLang="ja-JP" dirty="0" smtClean="0"/>
          </a:p>
          <a:p>
            <a:r>
              <a:rPr lang="en-US" altLang="ja-JP" dirty="0" smtClean="0"/>
              <a:t>Weinberg sum rules: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Vanishes when V=A; </a:t>
            </a:r>
            <a:r>
              <a:rPr lang="en-US" altLang="ja-JP" dirty="0" smtClean="0">
                <a:solidFill>
                  <a:srgbClr val="000000"/>
                </a:solidFill>
              </a:rPr>
              <a:t>another probe of SSB</a:t>
            </a:r>
          </a:p>
          <a:p>
            <a:pPr lvl="1"/>
            <a:r>
              <a:rPr lang="en-US" altLang="ja-JP" dirty="0" smtClean="0"/>
              <a:t>S is relevant for the precision EW test of new strong dynamics.</a:t>
            </a:r>
          </a:p>
          <a:p>
            <a:pPr>
              <a:buNone/>
            </a:pPr>
            <a:endParaRPr kumimoji="1" lang="en-US" altLang="ja-JP" dirty="0" smtClean="0"/>
          </a:p>
        </p:txBody>
      </p:sp>
      <p:graphicFrame>
        <p:nvGraphicFramePr>
          <p:cNvPr id="608259" name="Object 2"/>
          <p:cNvGraphicFramePr>
            <a:graphicFrameLocks noChangeAspect="1"/>
          </p:cNvGraphicFramePr>
          <p:nvPr/>
        </p:nvGraphicFramePr>
        <p:xfrm>
          <a:off x="1500166" y="1738310"/>
          <a:ext cx="6191250" cy="1333500"/>
        </p:xfrm>
        <a:graphic>
          <a:graphicData uri="http://schemas.openxmlformats.org/presentationml/2006/ole">
            <p:oleObj spid="_x0000_s1223682" name="Equation" r:id="rId4" imgW="3530520" imgH="761760" progId="Equation.DSMT4">
              <p:embed/>
            </p:oleObj>
          </a:graphicData>
        </a:graphic>
      </p:graphicFrame>
      <p:graphicFrame>
        <p:nvGraphicFramePr>
          <p:cNvPr id="608262" name="Object 3"/>
          <p:cNvGraphicFramePr>
            <a:graphicFrameLocks noChangeAspect="1"/>
          </p:cNvGraphicFramePr>
          <p:nvPr/>
        </p:nvGraphicFramePr>
        <p:xfrm>
          <a:off x="1866919" y="4071942"/>
          <a:ext cx="5419725" cy="1316038"/>
        </p:xfrm>
        <a:graphic>
          <a:graphicData uri="http://schemas.openxmlformats.org/presentationml/2006/ole">
            <p:oleObj spid="_x0000_s1223683" name="Equation" r:id="rId5" imgW="3136680" imgH="761760" progId="Equation.DSMT4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0" y="0"/>
            <a:ext cx="317951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Other Consequences of SSB (2)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Pion</a:t>
            </a:r>
            <a:r>
              <a:rPr kumimoji="1" lang="en-US" altLang="ja-JP" dirty="0" smtClean="0"/>
              <a:t> electromagnetic mass splitting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Das-</a:t>
            </a:r>
            <a:r>
              <a:rPr kumimoji="1" lang="en-US" altLang="ja-JP" dirty="0" err="1" smtClean="0"/>
              <a:t>Guralnik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Mathur</a:t>
            </a:r>
            <a:r>
              <a:rPr kumimoji="1" lang="en-US" altLang="ja-JP" dirty="0" smtClean="0"/>
              <a:t>-Low-Young sum rule (1967)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Valid in the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limit (soft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 theorem)</a:t>
            </a:r>
          </a:p>
          <a:p>
            <a:pPr lvl="1"/>
            <a:r>
              <a:rPr lang="en-US" altLang="ja-JP" dirty="0" smtClean="0"/>
              <a:t>Gives dominant contribution to the </a:t>
            </a:r>
            <a:r>
              <a:rPr lang="en-US" altLang="ja-JP" dirty="0" smtClean="0">
                <a:sym typeface="Symbol"/>
              </a:rPr>
              <a:t></a:t>
            </a:r>
            <a:r>
              <a:rPr lang="en-US" altLang="ja-JP" baseline="30000" dirty="0" smtClean="0">
                <a:sym typeface="Symbol"/>
              </a:rPr>
              <a:t></a:t>
            </a:r>
            <a:r>
              <a:rPr lang="en-US" altLang="ja-JP" dirty="0" smtClean="0">
                <a:sym typeface="Symbol"/>
              </a:rPr>
              <a:t>-</a:t>
            </a:r>
            <a:r>
              <a:rPr lang="en-US" altLang="ja-JP" baseline="30000" dirty="0" smtClean="0">
                <a:sym typeface="Symbol"/>
              </a:rPr>
              <a:t>0</a:t>
            </a:r>
            <a:r>
              <a:rPr lang="en-US" altLang="ja-JP" dirty="0" smtClean="0">
                <a:sym typeface="Symbol"/>
              </a:rPr>
              <a:t> splitting.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Related to the pseudo-NG boson mass in the context of new strong dynamics.</a:t>
            </a:r>
          </a:p>
          <a:p>
            <a:r>
              <a:rPr lang="en-US" altLang="ja-JP" dirty="0" smtClean="0"/>
              <a:t>Exact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 is essential.</a:t>
            </a:r>
          </a:p>
          <a:p>
            <a:pPr lvl="1"/>
            <a:r>
              <a:rPr lang="en-US" altLang="ja-JP" dirty="0" smtClean="0"/>
              <a:t>The quantity of interest is obtained after huge cancellation between V and A.</a:t>
            </a:r>
          </a:p>
        </p:txBody>
      </p:sp>
      <p:graphicFrame>
        <p:nvGraphicFramePr>
          <p:cNvPr id="749570" name="Object 2"/>
          <p:cNvGraphicFramePr>
            <a:graphicFrameLocks noChangeAspect="1"/>
          </p:cNvGraphicFramePr>
          <p:nvPr/>
        </p:nvGraphicFramePr>
        <p:xfrm>
          <a:off x="1714480" y="1857364"/>
          <a:ext cx="5586413" cy="881063"/>
        </p:xfrm>
        <a:graphic>
          <a:graphicData uri="http://schemas.openxmlformats.org/presentationml/2006/ole">
            <p:oleObj spid="_x0000_s1225730" name="Equation" r:id="rId4" imgW="30603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results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1990" cy="493776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Can be fitted with</a:t>
            </a:r>
          </a:p>
          <a:p>
            <a:pPr lvl="1"/>
            <a:r>
              <a:rPr lang="en-US" altLang="ja-JP" dirty="0" err="1" smtClean="0"/>
              <a:t>ChPT</a:t>
            </a:r>
            <a:r>
              <a:rPr lang="en-US" altLang="ja-JP" dirty="0" smtClean="0"/>
              <a:t> in the low q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 region</a:t>
            </a:r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r>
              <a:rPr kumimoji="1" lang="en-US" altLang="ja-JP" dirty="0" smtClean="0"/>
              <a:t>	</a:t>
            </a:r>
          </a:p>
          <a:p>
            <a:pPr lvl="1">
              <a:buNone/>
            </a:pPr>
            <a:r>
              <a:rPr lang="en-US" altLang="ja-JP" dirty="0" smtClean="0"/>
              <a:t>	</a:t>
            </a:r>
            <a:r>
              <a:rPr kumimoji="1" lang="en-US" altLang="ja-JP" dirty="0" smtClean="0"/>
              <a:t>L</a:t>
            </a:r>
            <a:r>
              <a:rPr kumimoji="1" lang="en-US" altLang="ja-JP" baseline="-25000" dirty="0" smtClean="0"/>
              <a:t>10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is</a:t>
            </a:r>
            <a:r>
              <a:rPr kumimoji="1" lang="en-US" altLang="ja-JP" dirty="0" smtClean="0"/>
              <a:t> extracted.</a:t>
            </a:r>
          </a:p>
          <a:p>
            <a:pPr lvl="1">
              <a:buNone/>
            </a:pP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OPE in the high q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 region. In the </a:t>
            </a:r>
            <a:r>
              <a:rPr kumimoji="1" lang="en-US" altLang="ja-JP" dirty="0" err="1" smtClean="0"/>
              <a:t>massless</a:t>
            </a:r>
            <a:r>
              <a:rPr kumimoji="1" lang="en-US" altLang="ja-JP" dirty="0" smtClean="0"/>
              <a:t> limit, 1/Q</a:t>
            </a:r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 is the leading.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Summing up the two regions, </a:t>
            </a:r>
            <a:r>
              <a:rPr kumimoji="1" lang="en-US" altLang="ja-JP" dirty="0" smtClean="0">
                <a:sym typeface="Symbol"/>
              </a:rPr>
              <a:t>m</a:t>
            </a:r>
            <a:r>
              <a:rPr kumimoji="1" lang="en-US" altLang="ja-JP" baseline="-25000" dirty="0" smtClean="0">
                <a:sym typeface="Symbol"/>
              </a:rPr>
              <a:t></a:t>
            </a:r>
            <a:r>
              <a:rPr kumimoji="1" lang="en-US" altLang="ja-JP" baseline="30000" dirty="0" smtClean="0">
                <a:sym typeface="Symbol"/>
              </a:rPr>
              <a:t>2</a:t>
            </a:r>
            <a:r>
              <a:rPr kumimoji="1" lang="en-US" altLang="ja-JP" dirty="0" smtClean="0">
                <a:sym typeface="Symbol"/>
              </a:rPr>
              <a:t> </a:t>
            </a:r>
            <a:r>
              <a:rPr lang="en-US" altLang="ja-JP" dirty="0" smtClean="0">
                <a:sym typeface="Symbol"/>
              </a:rPr>
              <a:t>is</a:t>
            </a:r>
            <a:r>
              <a:rPr kumimoji="1" lang="en-US" altLang="ja-JP" dirty="0" smtClean="0">
                <a:sym typeface="Symbol"/>
              </a:rPr>
              <a:t> obtained.</a:t>
            </a:r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1000100" y="3643314"/>
          <a:ext cx="3750495" cy="500066"/>
        </p:xfrm>
        <a:graphic>
          <a:graphicData uri="http://schemas.openxmlformats.org/presentationml/2006/ole">
            <p:oleObj spid="_x0000_s1229826" name="Equation" r:id="rId4" imgW="1904760" imgH="253800" progId="Equation.DSMT4">
              <p:embed/>
            </p:oleObj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4786314" y="5000636"/>
          <a:ext cx="4053167" cy="500066"/>
        </p:xfrm>
        <a:graphic>
          <a:graphicData uri="http://schemas.openxmlformats.org/presentationml/2006/ole">
            <p:oleObj spid="_x0000_s1229827" name="Equation" r:id="rId5" imgW="1955520" imgH="241200" progId="Equation.DSMT4">
              <p:embed/>
            </p:oleObj>
          </a:graphicData>
        </a:graphic>
      </p:graphicFrame>
      <p:pic>
        <p:nvPicPr>
          <p:cNvPr id="7628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572140"/>
            <a:ext cx="2419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4587370" y="1219200"/>
            <a:ext cx="417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JLQCD, Phys. Rev.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101, 242001 (2008)</a:t>
            </a:r>
            <a:endParaRPr kumimoji="1" lang="ja-JP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109784"/>
            <a:ext cx="3849037" cy="26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オブジェクト 14"/>
          <p:cNvGraphicFramePr>
            <a:graphicFrameLocks noChangeAspect="1"/>
          </p:cNvGraphicFramePr>
          <p:nvPr/>
        </p:nvGraphicFramePr>
        <p:xfrm>
          <a:off x="1071538" y="2003676"/>
          <a:ext cx="2928958" cy="1282448"/>
        </p:xfrm>
        <a:graphic>
          <a:graphicData uri="http://schemas.openxmlformats.org/presentationml/2006/ole">
            <p:oleObj spid="_x0000_s1229828" name="Equation" r:id="rId8" imgW="2145960" imgH="939600" progId="Equation.DSMT4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8001000" y="1752600"/>
            <a:ext cx="67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Pion</a:t>
            </a:r>
            <a:r>
              <a:rPr lang="en-US" altLang="ja-JP" dirty="0" smtClean="0"/>
              <a:t> mass &amp; decay constant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29180" cy="4937760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Precise test of GMOR</a:t>
            </a:r>
          </a:p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expansion</a:t>
            </a:r>
          </a:p>
          <a:p>
            <a:pPr lvl="1"/>
            <a:r>
              <a:rPr lang="en-US" altLang="ja-JP" dirty="0" smtClean="0"/>
              <a:t>The region of convergence is not known a priori. </a:t>
            </a:r>
          </a:p>
          <a:p>
            <a:pPr lvl="1"/>
            <a:r>
              <a:rPr lang="en-US" altLang="ja-JP" dirty="0" smtClean="0"/>
              <a:t>Test on the lattice with exact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Expand in either</a:t>
            </a:r>
          </a:p>
          <a:p>
            <a:pPr lvl="1"/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1066800" y="3719313"/>
          <a:ext cx="3433762" cy="1233687"/>
        </p:xfrm>
        <a:graphic>
          <a:graphicData uri="http://schemas.openxmlformats.org/presentationml/2006/ole">
            <p:oleObj spid="_x0000_s793603" name="Equation" r:id="rId4" imgW="2120760" imgH="761760" progId="Equation.DSMT4">
              <p:embed/>
            </p:oleObj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1069949" y="5381620"/>
          <a:ext cx="3730651" cy="714380"/>
        </p:xfrm>
        <a:graphic>
          <a:graphicData uri="http://schemas.openxmlformats.org/presentationml/2006/ole">
            <p:oleObj spid="_x0000_s793604" name="Equation" r:id="rId5" imgW="2387520" imgH="457200" progId="Equation.DSMT4">
              <p:embed/>
            </p:oleObj>
          </a:graphicData>
        </a:graphic>
      </p:graphicFrame>
      <p:pic>
        <p:nvPicPr>
          <p:cNvPr id="793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6413" y="1500174"/>
            <a:ext cx="295407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5643570" y="1066800"/>
            <a:ext cx="344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Phys. Rev.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101, 202004 (2008)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317951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Other Consequences of SSB (3)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9800" y="3429000"/>
            <a:ext cx="13106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Symbol" charset="2"/>
                <a:cs typeface="Symbol" charset="2"/>
              </a:rPr>
              <a:t>x</a:t>
            </a:r>
            <a:r>
              <a:rPr lang="en-US" altLang="ja-JP" dirty="0" smtClean="0">
                <a:cs typeface="Symbol" charset="2"/>
              </a:rPr>
              <a:t>-expansion</a:t>
            </a:r>
            <a:endParaRPr kumimoji="1" lang="ja-JP" altLang="en-US" dirty="0">
              <a:latin typeface="Symbol" charset="2"/>
              <a:cs typeface="Symbol" charset="2"/>
            </a:endParaRPr>
          </a:p>
        </p:txBody>
      </p:sp>
      <p:cxnSp>
        <p:nvCxnSpPr>
          <p:cNvPr id="17" name="直線矢印コネクタ 16"/>
          <p:cNvCxnSpPr>
            <a:stCxn id="13" idx="0"/>
          </p:cNvCxnSpPr>
          <p:nvPr/>
        </p:nvCxnSpPr>
        <p:spPr>
          <a:xfrm rot="5400000" flipH="1" flipV="1">
            <a:off x="6614163" y="3032762"/>
            <a:ext cx="457200" cy="335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13" idx="2"/>
          </p:cNvCxnSpPr>
          <p:nvPr/>
        </p:nvCxnSpPr>
        <p:spPr>
          <a:xfrm rot="16200000" flipH="1">
            <a:off x="6684528" y="3788928"/>
            <a:ext cx="697468" cy="71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867400" y="1905000"/>
            <a:ext cx="67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</a:t>
            </a:r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 rot="19487752">
            <a:off x="4615321" y="3597707"/>
            <a:ext cx="703812" cy="37357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4648200" y="4572000"/>
            <a:ext cx="6858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Two-loop analysis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0552" cy="4937760"/>
          </a:xfrm>
        </p:spPr>
        <p:txBody>
          <a:bodyPr/>
          <a:lstStyle/>
          <a:p>
            <a:r>
              <a:rPr kumimoji="1" lang="en-US" altLang="ja-JP" dirty="0" smtClean="0"/>
              <a:t>Analysis including NNLO</a:t>
            </a:r>
          </a:p>
          <a:p>
            <a:pPr lvl="1"/>
            <a:r>
              <a:rPr lang="en-US" altLang="ja-JP" dirty="0" smtClean="0"/>
              <a:t>With the </a:t>
            </a:r>
            <a:r>
              <a:rPr lang="en-US" altLang="ja-JP" dirty="0" smtClean="0">
                <a:sym typeface="Symbol"/>
              </a:rPr>
              <a:t>-expansion</a:t>
            </a:r>
          </a:p>
          <a:p>
            <a:pPr lvl="1"/>
            <a:endParaRPr kumimoji="1" lang="en-US" altLang="ja-JP" dirty="0" smtClean="0">
              <a:sym typeface="Symbol"/>
            </a:endParaRPr>
          </a:p>
          <a:p>
            <a:pPr lvl="1"/>
            <a:endParaRPr lang="en-US" altLang="ja-JP" dirty="0" smtClean="0">
              <a:sym typeface="Symbol"/>
            </a:endParaRPr>
          </a:p>
          <a:p>
            <a:pPr lvl="1"/>
            <a:endParaRPr kumimoji="1" lang="en-US" altLang="ja-JP" dirty="0" smtClean="0">
              <a:sym typeface="Symbol"/>
            </a:endParaRPr>
          </a:p>
          <a:p>
            <a:pPr lvl="1"/>
            <a:endParaRPr lang="en-US" altLang="ja-JP" dirty="0" smtClean="0">
              <a:sym typeface="Symbol"/>
            </a:endParaRPr>
          </a:p>
          <a:p>
            <a:pPr lvl="1">
              <a:buNone/>
            </a:pPr>
            <a:endParaRPr lang="en-US" altLang="ja-JP" dirty="0" smtClean="0">
              <a:sym typeface="Symbol"/>
            </a:endParaRPr>
          </a:p>
          <a:p>
            <a:pPr lvl="1"/>
            <a:r>
              <a:rPr lang="en-US" altLang="ja-JP" dirty="0" smtClean="0">
                <a:sym typeface="Symbol"/>
              </a:rPr>
              <a:t>For reliable extraction of the low energy constants, the NNLO terms are mandatory.</a:t>
            </a:r>
            <a:endParaRPr kumimoji="1" lang="ja-JP" altLang="en-US" dirty="0"/>
          </a:p>
        </p:txBody>
      </p:sp>
      <p:pic>
        <p:nvPicPr>
          <p:cNvPr id="79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33986"/>
            <a:ext cx="4241818" cy="19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951" y="1600200"/>
            <a:ext cx="3647249" cy="38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円/楕円 8"/>
          <p:cNvSpPr/>
          <p:nvPr/>
        </p:nvSpPr>
        <p:spPr>
          <a:xfrm>
            <a:off x="2214546" y="3000372"/>
            <a:ext cx="642942" cy="285752"/>
          </a:xfrm>
          <a:prstGeom prst="ellipse">
            <a:avLst/>
          </a:prstGeom>
          <a:solidFill>
            <a:schemeClr val="accent1">
              <a:tint val="10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214546" y="3786190"/>
            <a:ext cx="714380" cy="285752"/>
          </a:xfrm>
          <a:prstGeom prst="ellipse">
            <a:avLst/>
          </a:prstGeom>
          <a:solidFill>
            <a:schemeClr val="accent1">
              <a:tint val="10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矢印コネクタ 36"/>
          <p:cNvCxnSpPr>
            <a:stCxn id="11" idx="2"/>
            <a:endCxn id="21" idx="0"/>
          </p:cNvCxnSpPr>
          <p:nvPr/>
        </p:nvCxnSpPr>
        <p:spPr>
          <a:xfrm rot="5400000">
            <a:off x="928662" y="4179099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11" idx="2"/>
            <a:endCxn id="22" idx="0"/>
          </p:cNvCxnSpPr>
          <p:nvPr/>
        </p:nvCxnSpPr>
        <p:spPr>
          <a:xfrm rot="16200000" flipH="1">
            <a:off x="1428728" y="4036223"/>
            <a:ext cx="157163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symmetry is </a:t>
            </a:r>
            <a:r>
              <a:rPr lang="en-US" altLang="ja-JP" i="1" dirty="0" smtClean="0"/>
              <a:t>the</a:t>
            </a:r>
            <a:r>
              <a:rPr lang="en-US" altLang="ja-JP" dirty="0" smtClean="0"/>
              <a:t> key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643174" y="1428736"/>
            <a:ext cx="3643338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err="1" smtClean="0"/>
              <a:t>chiral</a:t>
            </a:r>
            <a:r>
              <a:rPr lang="en-US" altLang="ja-JP" sz="2800" dirty="0" smtClean="0"/>
              <a:t> symmetry</a:t>
            </a:r>
            <a:endParaRPr kumimoji="1" lang="ja-JP" altLang="en-US" sz="2800" dirty="0"/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6929454" y="3429000"/>
            <a:ext cx="1643074" cy="78581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topology</a:t>
            </a:r>
            <a:endParaRPr kumimoji="1" lang="ja-JP" altLang="en-US" sz="2400" dirty="0"/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357158" y="2786058"/>
            <a:ext cx="2643206" cy="100013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Spontaneous symmetry breaking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0315" y="4143380"/>
            <a:ext cx="104868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 smtClean="0"/>
              <a:t>instanton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0392" y="3786190"/>
            <a:ext cx="12000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zero mode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6572264" y="5000636"/>
            <a:ext cx="1571636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U(1)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problem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7643834" y="5572140"/>
            <a:ext cx="1214446" cy="50006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ja-JP" dirty="0" smtClean="0"/>
              <a:t>Θ</a:t>
            </a:r>
            <a:r>
              <a:rPr lang="ja-JP" altLang="en-US" dirty="0" smtClean="0"/>
              <a:t> </a:t>
            </a:r>
            <a:r>
              <a:rPr lang="en-US" altLang="ja-JP" dirty="0" smtClean="0"/>
              <a:t>vacuum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910" y="3929066"/>
            <a:ext cx="31293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 smtClean="0"/>
              <a:t>Pion</a:t>
            </a:r>
            <a:r>
              <a:rPr lang="en-US" altLang="ja-JP" dirty="0" smtClean="0"/>
              <a:t> = </a:t>
            </a:r>
            <a:r>
              <a:rPr lang="en-US" altLang="ja-JP" dirty="0" err="1" smtClean="0"/>
              <a:t>Nambu-Goldston</a:t>
            </a:r>
            <a:r>
              <a:rPr lang="en-US" altLang="ja-JP" dirty="0" smtClean="0"/>
              <a:t> boson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357158" y="4929198"/>
            <a:ext cx="1928826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soft </a:t>
            </a:r>
            <a:r>
              <a:rPr lang="en-US" altLang="ja-JP" dirty="0" err="1" smtClean="0"/>
              <a:t>pion</a:t>
            </a:r>
            <a:r>
              <a:rPr lang="en-US" altLang="ja-JP" dirty="0" smtClean="0"/>
              <a:t> theorem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1857356" y="5357826"/>
            <a:ext cx="1785950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Chiral</a:t>
            </a:r>
            <a:r>
              <a:rPr lang="en-US" altLang="ja-JP" dirty="0" smtClean="0"/>
              <a:t> log</a:t>
            </a:r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2571736" y="4500570"/>
            <a:ext cx="1785950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GMOR</a:t>
            </a:r>
            <a:r>
              <a:rPr lang="ja-JP" altLang="en-US" dirty="0" smtClean="0"/>
              <a:t> </a:t>
            </a:r>
            <a:r>
              <a:rPr lang="en-US" altLang="ja-JP" dirty="0" smtClean="0"/>
              <a:t>relation</a:t>
            </a:r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4000496" y="5286388"/>
            <a:ext cx="1643074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Weinberg</a:t>
            </a:r>
            <a:r>
              <a:rPr lang="ja-JP" altLang="en-US" dirty="0" smtClean="0"/>
              <a:t> </a:t>
            </a:r>
            <a:r>
              <a:rPr lang="en-US" altLang="ja-JP" dirty="0" smtClean="0"/>
              <a:t>sum- rule</a:t>
            </a:r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5214942" y="5786454"/>
            <a:ext cx="1643074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strange quark content</a:t>
            </a:r>
            <a:endParaRPr kumimoji="1" lang="ja-JP" altLang="en-US" dirty="0"/>
          </a:p>
        </p:txBody>
      </p:sp>
      <p:cxnSp>
        <p:nvCxnSpPr>
          <p:cNvPr id="27" name="曲線コネクタ 26"/>
          <p:cNvCxnSpPr>
            <a:stCxn id="9" idx="5"/>
            <a:endCxn id="10" idx="0"/>
          </p:cNvCxnSpPr>
          <p:nvPr/>
        </p:nvCxnSpPr>
        <p:spPr>
          <a:xfrm rot="16200000" flipH="1">
            <a:off x="6270140" y="1948148"/>
            <a:ext cx="963669" cy="199803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29388" y="2714620"/>
            <a:ext cx="156985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Index theorem</a:t>
            </a:r>
            <a:endParaRPr kumimoji="1" lang="ja-JP" altLang="en-US" dirty="0"/>
          </a:p>
        </p:txBody>
      </p:sp>
      <p:cxnSp>
        <p:nvCxnSpPr>
          <p:cNvPr id="30" name="直線コネクタ 29"/>
          <p:cNvCxnSpPr>
            <a:stCxn id="9" idx="3"/>
            <a:endCxn id="11" idx="0"/>
          </p:cNvCxnSpPr>
          <p:nvPr/>
        </p:nvCxnSpPr>
        <p:spPr>
          <a:xfrm rot="5400000">
            <a:off x="2267382" y="1876710"/>
            <a:ext cx="320727" cy="14979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曲線コネクタ 32"/>
          <p:cNvCxnSpPr>
            <a:stCxn id="11" idx="3"/>
            <a:endCxn id="14" idx="0"/>
          </p:cNvCxnSpPr>
          <p:nvPr/>
        </p:nvCxnSpPr>
        <p:spPr>
          <a:xfrm>
            <a:off x="3000364" y="3286124"/>
            <a:ext cx="3410032" cy="50006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477553" y="3200400"/>
            <a:ext cx="23136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Banks-Casher</a:t>
            </a:r>
            <a:r>
              <a:rPr lang="ja-JP" altLang="en-US" dirty="0" smtClean="0"/>
              <a:t> </a:t>
            </a:r>
            <a:r>
              <a:rPr lang="en-US" altLang="ja-JP" dirty="0" smtClean="0"/>
              <a:t>relation</a:t>
            </a:r>
          </a:p>
        </p:txBody>
      </p:sp>
      <p:cxnSp>
        <p:nvCxnSpPr>
          <p:cNvPr id="43" name="直線矢印コネクタ 42"/>
          <p:cNvCxnSpPr>
            <a:stCxn id="10" idx="2"/>
            <a:endCxn id="17" idx="0"/>
          </p:cNvCxnSpPr>
          <p:nvPr/>
        </p:nvCxnSpPr>
        <p:spPr>
          <a:xfrm rot="5400000">
            <a:off x="7161628" y="4411273"/>
            <a:ext cx="78581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10" idx="2"/>
            <a:endCxn id="18" idx="0"/>
          </p:cNvCxnSpPr>
          <p:nvPr/>
        </p:nvCxnSpPr>
        <p:spPr>
          <a:xfrm rot="16200000" flipH="1">
            <a:off x="7322363" y="4643446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線コネクタ 46"/>
          <p:cNvCxnSpPr>
            <a:stCxn id="19" idx="3"/>
            <a:endCxn id="17" idx="1"/>
          </p:cNvCxnSpPr>
          <p:nvPr/>
        </p:nvCxnSpPr>
        <p:spPr>
          <a:xfrm>
            <a:off x="3772293" y="4113732"/>
            <a:ext cx="2799971" cy="1136937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357158" y="5929330"/>
            <a:ext cx="2928958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Goldberger-</a:t>
            </a:r>
            <a:r>
              <a:rPr lang="en-US" altLang="ja-JP" dirty="0" err="1" smtClean="0"/>
              <a:t>Trieman</a:t>
            </a:r>
            <a:r>
              <a:rPr lang="en-US" altLang="ja-JP" dirty="0" smtClean="0"/>
              <a:t> relation</a:t>
            </a:r>
            <a:endParaRPr kumimoji="1" lang="ja-JP" altLang="en-US" dirty="0"/>
          </a:p>
        </p:txBody>
      </p:sp>
      <p:cxnSp>
        <p:nvCxnSpPr>
          <p:cNvPr id="57" name="直線コネクタ 56"/>
          <p:cNvCxnSpPr>
            <a:stCxn id="21" idx="2"/>
            <a:endCxn id="52" idx="0"/>
          </p:cNvCxnSpPr>
          <p:nvPr/>
        </p:nvCxnSpPr>
        <p:spPr>
          <a:xfrm rot="16200000" flipH="1">
            <a:off x="1321571" y="5429264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286380" y="263104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singlet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928926" y="264318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non-singlet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Conclusions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i="1" dirty="0" smtClean="0"/>
              <a:t>The</a:t>
            </a:r>
            <a:r>
              <a:rPr lang="en-US" altLang="ja-JP" dirty="0" smtClean="0"/>
              <a:t> spontaneous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 breaking of QCD is confirmed by simulations with exact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symmetry.</a:t>
            </a:r>
          </a:p>
          <a:p>
            <a:pPr lvl="1"/>
            <a:r>
              <a:rPr lang="en-US" altLang="ja-JP" dirty="0" smtClean="0"/>
              <a:t>Beyond LO; finite volume,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limit well under control.</a:t>
            </a:r>
          </a:p>
          <a:p>
            <a:pPr lvl="1"/>
            <a:r>
              <a:rPr lang="en-US" altLang="ja-JP" dirty="0" smtClean="0"/>
              <a:t>Other consequences: topological susceptibility, Weinberg sum rules, GMOR, …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Overlap simulations open up new possibilities to extract physics from lattice.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2000" y="4800600"/>
            <a:ext cx="7543799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3525" indent="-263525"/>
            <a:r>
              <a:rPr kumimoji="1" lang="en-US" altLang="ja-JP" sz="2400" dirty="0" smtClean="0"/>
              <a:t>At last, lattice QCD has followed up the various theoretical conjectures for strong interaction in 1960s and 70s.  But now from first-principles.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pic>
        <p:nvPicPr>
          <p:cNvPr id="7" name="Picture 2" descr="http://jlqcd.kek.jp/box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799" y="2286000"/>
            <a:ext cx="1789043" cy="205740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200400" y="4648200"/>
            <a:ext cx="296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Thank you for your attention!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Two-flavor condensate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428596" y="1285860"/>
          <a:ext cx="1873263" cy="571504"/>
        </p:xfrm>
        <a:graphic>
          <a:graphicData uri="http://schemas.openxmlformats.org/presentationml/2006/ole">
            <p:oleObj spid="_x0000_s1221634" name="Equation" r:id="rId4" imgW="749160" imgH="228600" progId="Equation.DSMT4">
              <p:embed/>
            </p:oleObj>
          </a:graphicData>
        </a:graphic>
      </p:graphicFrame>
      <p:pic>
        <p:nvPicPr>
          <p:cNvPr id="791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928802"/>
            <a:ext cx="49457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5572132" y="2345288"/>
            <a:ext cx="330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Symbol"/>
              </a:rPr>
              <a:t>Phys. Rev. </a:t>
            </a:r>
            <a:r>
              <a:rPr lang="en-US" altLang="ja-JP" dirty="0" err="1" smtClean="0">
                <a:sym typeface="Symbol"/>
              </a:rPr>
              <a:t>Lett</a:t>
            </a:r>
            <a:r>
              <a:rPr lang="en-US" altLang="ja-JP" dirty="0" smtClean="0">
                <a:sym typeface="Symbol"/>
              </a:rPr>
              <a:t> 98, 172001 (2007)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72132" y="2857496"/>
            <a:ext cx="298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Symbol"/>
              </a:rPr>
              <a:t>P</a:t>
            </a:r>
            <a:r>
              <a:rPr lang="en-US" dirty="0" smtClean="0"/>
              <a:t>hys. Rev. D76, 054503 (2007)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2132" y="3429000"/>
            <a:ext cx="303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ym typeface="Symbol"/>
              </a:rPr>
              <a:t>Phys. Rev. D77, 074503 (2008)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72132" y="4000504"/>
            <a:ext cx="280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Phys.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B665, 294 (2008)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72132" y="4572008"/>
            <a:ext cx="344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Phys. Rev. </a:t>
            </a:r>
            <a:r>
              <a:rPr lang="en-US" altLang="ja-JP" dirty="0" err="1" smtClean="0"/>
              <a:t>Lett</a:t>
            </a:r>
            <a:r>
              <a:rPr lang="en-US" altLang="ja-JP" dirty="0" smtClean="0"/>
              <a:t>. 101, 202004 (2008)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86446" y="5643578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 good agreement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Pion</a:t>
            </a:r>
            <a:r>
              <a:rPr kumimoji="1" lang="en-US" altLang="ja-JP" dirty="0" smtClean="0"/>
              <a:t> form factors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7676" cy="49377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Another testing ground of </a:t>
            </a:r>
            <a:r>
              <a:rPr lang="en-US" altLang="ja-JP" dirty="0" err="1" smtClean="0"/>
              <a:t>ChPT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Vector and scalar</a:t>
            </a:r>
          </a:p>
          <a:p>
            <a:endParaRPr lang="en-US" altLang="ja-JP" dirty="0" smtClean="0"/>
          </a:p>
          <a:p>
            <a:pPr lvl="1">
              <a:buNone/>
            </a:pPr>
            <a:endParaRPr lang="en-US" altLang="ja-JP" dirty="0" smtClean="0">
              <a:sym typeface="Symbol"/>
            </a:endParaRPr>
          </a:p>
          <a:p>
            <a:pPr lvl="1"/>
            <a:r>
              <a:rPr kumimoji="1" lang="en-US" altLang="ja-JP" dirty="0" smtClean="0">
                <a:sym typeface="Symbol"/>
              </a:rPr>
              <a:t>Charge and scalar radius</a:t>
            </a:r>
          </a:p>
          <a:p>
            <a:pPr lvl="1"/>
            <a:endParaRPr lang="en-US" altLang="ja-JP" dirty="0" smtClean="0">
              <a:sym typeface="Symbol"/>
            </a:endParaRPr>
          </a:p>
          <a:p>
            <a:pPr lvl="1"/>
            <a:endParaRPr kumimoji="1" lang="en-US" altLang="ja-JP" dirty="0" smtClean="0">
              <a:sym typeface="Symbol"/>
            </a:endParaRPr>
          </a:p>
          <a:p>
            <a:pPr lvl="1"/>
            <a:endParaRPr lang="en-US" altLang="ja-JP" dirty="0" smtClean="0">
              <a:sym typeface="Symbol"/>
            </a:endParaRPr>
          </a:p>
          <a:p>
            <a:pPr lvl="1"/>
            <a:r>
              <a:rPr kumimoji="1" lang="en-US" altLang="ja-JP" dirty="0" smtClean="0">
                <a:sym typeface="Symbol"/>
              </a:rPr>
              <a:t>Calculation using the all-to-all technique.</a:t>
            </a:r>
          </a:p>
          <a:p>
            <a:pPr lvl="1">
              <a:buNone/>
            </a:pPr>
            <a:endParaRPr lang="en-US" altLang="ja-JP" dirty="0" smtClean="0">
              <a:sym typeface="Symbol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000100" y="2525153"/>
          <a:ext cx="3786214" cy="832409"/>
        </p:xfrm>
        <a:graphic>
          <a:graphicData uri="http://schemas.openxmlformats.org/presentationml/2006/ole">
            <p:oleObj spid="_x0000_s475138" name="Equation" r:id="rId4" imgW="2425680" imgH="533160" progId="Equation.DSMT4">
              <p:embed/>
            </p:oleObj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968375" y="3857628"/>
          <a:ext cx="3246435" cy="1111224"/>
        </p:xfrm>
        <a:graphic>
          <a:graphicData uri="http://schemas.openxmlformats.org/presentationml/2006/ole">
            <p:oleObj spid="_x0000_s475139" name="Equation" r:id="rId5" imgW="2450880" imgH="838080" progId="Equation.DSMT4">
              <p:embed/>
            </p:oleObj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677060"/>
            <a:ext cx="3071834" cy="21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5140" name="Object 4"/>
          <p:cNvGraphicFramePr>
            <a:graphicFrameLocks noChangeAspect="1"/>
          </p:cNvGraphicFramePr>
          <p:nvPr/>
        </p:nvGraphicFramePr>
        <p:xfrm>
          <a:off x="5286380" y="5286393"/>
          <a:ext cx="3067050" cy="714375"/>
        </p:xfrm>
        <a:graphic>
          <a:graphicData uri="http://schemas.openxmlformats.org/presentationml/2006/ole">
            <p:oleObj spid="_x0000_s475140" name="Equation" r:id="rId7" imgW="1854000" imgH="431640" progId="Equation.DSMT4">
              <p:embed/>
            </p:oleObj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000628" y="4000504"/>
            <a:ext cx="38385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/>
            <a:r>
              <a:rPr kumimoji="1" lang="en-US" altLang="ja-JP" sz="2400" dirty="0" smtClean="0"/>
              <a:t>q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 dependence well described by a vector meson pole + corrections.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72066" y="1357298"/>
            <a:ext cx="193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Vector form factor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extrapolation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Fit with NNLO </a:t>
            </a:r>
            <a:r>
              <a:rPr lang="en-US" altLang="ja-JP" dirty="0" err="1" smtClean="0"/>
              <a:t>ChPT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ym typeface="Symbol"/>
              </a:rPr>
              <a:t>Data do not show clear evidence of the </a:t>
            </a:r>
            <a:r>
              <a:rPr lang="en-US" altLang="ja-JP" dirty="0" err="1" smtClean="0">
                <a:sym typeface="Symbol"/>
              </a:rPr>
              <a:t>chiral</a:t>
            </a:r>
            <a:r>
              <a:rPr lang="en-US" altLang="ja-JP" dirty="0" smtClean="0">
                <a:sym typeface="Symbol"/>
              </a:rPr>
              <a:t> log. But, it is expected to show up even smaller </a:t>
            </a:r>
            <a:r>
              <a:rPr lang="en-US" altLang="ja-JP" dirty="0" err="1" smtClean="0">
                <a:sym typeface="Symbol"/>
              </a:rPr>
              <a:t>pion</a:t>
            </a:r>
            <a:r>
              <a:rPr lang="en-US" altLang="ja-JP" dirty="0" smtClean="0">
                <a:sym typeface="Symbol"/>
              </a:rPr>
              <a:t> masses.</a:t>
            </a:r>
          </a:p>
          <a:p>
            <a:pPr lvl="1"/>
            <a:r>
              <a:rPr lang="en-US" altLang="ja-JP" dirty="0" smtClean="0"/>
              <a:t>NNLO contribution is significant; necessary to reproduce the phenomenological values.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598023" name="Picture 7"/>
          <p:cNvPicPr>
            <a:picLocks noChangeAspect="1" noChangeArrowheads="1"/>
          </p:cNvPicPr>
          <p:nvPr/>
        </p:nvPicPr>
        <p:blipFill>
          <a:blip r:embed="rId4"/>
          <a:srcRect l="481" t="720" b="720"/>
          <a:stretch>
            <a:fillRect/>
          </a:stretch>
        </p:blipFill>
        <p:spPr bwMode="auto">
          <a:xfrm>
            <a:off x="803786" y="3661314"/>
            <a:ext cx="3720588" cy="24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8024" name="Picture 8"/>
          <p:cNvPicPr>
            <a:picLocks noChangeAspect="1" noChangeArrowheads="1"/>
          </p:cNvPicPr>
          <p:nvPr/>
        </p:nvPicPr>
        <p:blipFill>
          <a:blip r:embed="rId5"/>
          <a:srcRect l="481" t="719" b="719"/>
          <a:stretch>
            <a:fillRect/>
          </a:stretch>
        </p:blipFill>
        <p:spPr bwMode="auto">
          <a:xfrm>
            <a:off x="4661568" y="3638601"/>
            <a:ext cx="3747442" cy="248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8021" name="Object 5"/>
          <p:cNvGraphicFramePr>
            <a:graphicFrameLocks noChangeAspect="1"/>
          </p:cNvGraphicFramePr>
          <p:nvPr/>
        </p:nvGraphicFramePr>
        <p:xfrm>
          <a:off x="281418" y="3571876"/>
          <a:ext cx="718682" cy="642942"/>
        </p:xfrm>
        <a:graphic>
          <a:graphicData uri="http://schemas.openxmlformats.org/presentationml/2006/ole">
            <p:oleObj spid="_x0000_s598021" name="Equation" r:id="rId6" imgW="368280" imgH="330120" progId="Equation.DSMT4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5857884" y="3571876"/>
          <a:ext cx="714380" cy="639095"/>
        </p:xfrm>
        <a:graphic>
          <a:graphicData uri="http://schemas.openxmlformats.org/presentationml/2006/ole">
            <p:oleObj spid="_x0000_s598022" name="Equation" r:id="rId7" imgW="36828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symmetry on the lattice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Lattice QCD (with the Wilson-type fermions):</a:t>
            </a:r>
          </a:p>
          <a:p>
            <a:pPr>
              <a:buNone/>
            </a:pPr>
            <a:r>
              <a:rPr lang="en-US" altLang="ja-JP" dirty="0" smtClean="0"/>
              <a:t>	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 is explicitly violated </a:t>
            </a:r>
            <a:r>
              <a:rPr lang="en-US" altLang="ja-JP" sz="2000" dirty="0" smtClean="0"/>
              <a:t>(Nielsen-</a:t>
            </a:r>
            <a:r>
              <a:rPr lang="en-US" altLang="ja-JP" sz="2000" dirty="0" err="1" smtClean="0"/>
              <a:t>Ninomiya</a:t>
            </a:r>
            <a:r>
              <a:rPr lang="en-US" altLang="ja-JP" sz="2000" dirty="0" smtClean="0"/>
              <a:t>, 1981)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Not clear how to discriminate between physics and artifacts</a:t>
            </a:r>
          </a:p>
          <a:p>
            <a:pPr lvl="1"/>
            <a:r>
              <a:rPr lang="en-US" altLang="ja-JP" dirty="0" smtClean="0"/>
              <a:t>e.g. </a:t>
            </a:r>
            <a:r>
              <a:rPr lang="en-US" altLang="ja-JP" dirty="0" err="1" smtClean="0">
                <a:solidFill>
                  <a:schemeClr val="tx1"/>
                </a:solidFill>
              </a:rPr>
              <a:t>chiral</a:t>
            </a:r>
            <a:r>
              <a:rPr lang="en-US" altLang="ja-JP" dirty="0" smtClean="0">
                <a:solidFill>
                  <a:schemeClr val="tx1"/>
                </a:solidFill>
              </a:rPr>
              <a:t> condensate</a:t>
            </a:r>
            <a:r>
              <a:rPr lang="en-US" altLang="ja-JP" dirty="0" smtClean="0"/>
              <a:t>: additive renormalization exists. Hard to subtract the power divergence.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staggered </a:t>
            </a:r>
            <a:r>
              <a:rPr lang="en-US" altLang="ja-JP" dirty="0" err="1" smtClean="0"/>
              <a:t>fermion</a:t>
            </a:r>
            <a:r>
              <a:rPr lang="en-US" altLang="ja-JP" dirty="0" smtClean="0"/>
              <a:t> has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symmetry, but breaks flavor symmetry.</a:t>
            </a:r>
          </a:p>
          <a:p>
            <a:pPr lvl="1"/>
            <a:r>
              <a:rPr lang="en-US" altLang="ja-JP" dirty="0" smtClean="0"/>
              <a:t>Might not be in the same universality class; needs careful continuum limit.</a:t>
            </a:r>
          </a:p>
          <a:p>
            <a:pPr lvl="1"/>
            <a:r>
              <a:rPr lang="en-US" altLang="ja-JP" dirty="0" smtClean="0"/>
              <a:t>Needs </a:t>
            </a:r>
            <a:r>
              <a:rPr lang="en-US" altLang="ja-JP" dirty="0" smtClean="0"/>
              <a:t>the </a:t>
            </a:r>
            <a:r>
              <a:rPr lang="en-US" altLang="ja-JP" dirty="0" smtClean="0"/>
              <a:t>rooted determinant (</a:t>
            </a:r>
            <a:r>
              <a:rPr lang="en-US" altLang="ja-JP" dirty="0" err="1" smtClean="0"/>
              <a:t>det</a:t>
            </a:r>
            <a:r>
              <a:rPr lang="en-US" altLang="ja-JP" dirty="0" smtClean="0"/>
              <a:t> D)</a:t>
            </a:r>
            <a:r>
              <a:rPr lang="en-US" altLang="ja-JP" baseline="30000" dirty="0" smtClean="0"/>
              <a:t>1/2</a:t>
            </a:r>
            <a:endParaRPr lang="en-US" altLang="ja-JP" dirty="0" smtClean="0"/>
          </a:p>
        </p:txBody>
      </p:sp>
      <p:graphicFrame>
        <p:nvGraphicFramePr>
          <p:cNvPr id="1021954" name="Object 2"/>
          <p:cNvGraphicFramePr>
            <a:graphicFrameLocks noChangeAspect="1"/>
          </p:cNvGraphicFramePr>
          <p:nvPr/>
        </p:nvGraphicFramePr>
        <p:xfrm>
          <a:off x="2659063" y="3442361"/>
          <a:ext cx="3665537" cy="672439"/>
        </p:xfrm>
        <a:graphic>
          <a:graphicData uri="http://schemas.openxmlformats.org/presentationml/2006/ole">
            <p:oleObj spid="_x0000_s1021954" name="Equation" r:id="rId3" imgW="21459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Chiral</a:t>
            </a:r>
            <a:r>
              <a:rPr lang="en-US" altLang="ja-JP" dirty="0" smtClean="0"/>
              <a:t> condensate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Order parameter of the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 lvl="1"/>
            <a:r>
              <a:rPr lang="en-US" altLang="ja-JP" dirty="0" smtClean="0"/>
              <a:t>direct prove of SSB</a:t>
            </a:r>
          </a:p>
          <a:p>
            <a:r>
              <a:rPr lang="en-US" altLang="ja-JP" dirty="0" smtClean="0"/>
              <a:t>Not easy to calculate even with exact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tx1"/>
                </a:solidFill>
              </a:rPr>
              <a:t>P</a:t>
            </a:r>
            <a:r>
              <a:rPr lang="en-US" altLang="ja-JP" dirty="0" smtClean="0">
                <a:solidFill>
                  <a:schemeClr val="tx1"/>
                </a:solidFill>
              </a:rPr>
              <a:t>ower </a:t>
            </a:r>
            <a:r>
              <a:rPr lang="en-US" altLang="ja-JP" dirty="0" smtClean="0">
                <a:solidFill>
                  <a:schemeClr val="tx1"/>
                </a:solidFill>
              </a:rPr>
              <a:t>divergence </a:t>
            </a:r>
            <a:r>
              <a:rPr lang="en-US" altLang="ja-JP" dirty="0" smtClean="0"/>
              <a:t>persists except in the </a:t>
            </a:r>
            <a:r>
              <a:rPr lang="en-US" altLang="ja-JP" dirty="0" err="1" smtClean="0"/>
              <a:t>massless</a:t>
            </a:r>
            <a:r>
              <a:rPr lang="en-US" altLang="ja-JP" dirty="0" smtClean="0"/>
              <a:t> limit; makes sense only in the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limit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err="1" smtClean="0">
                <a:solidFill>
                  <a:schemeClr val="tx1"/>
                </a:solidFill>
              </a:rPr>
              <a:t>Thermodynamical</a:t>
            </a:r>
            <a:r>
              <a:rPr lang="en-US" altLang="ja-JP" dirty="0" smtClean="0">
                <a:solidFill>
                  <a:schemeClr val="tx1"/>
                </a:solidFill>
              </a:rPr>
              <a:t> limit</a:t>
            </a:r>
            <a:r>
              <a:rPr lang="en-US" altLang="ja-JP" dirty="0" smtClean="0"/>
              <a:t>: No SSB at finite volume; vanishes unless measured in the infinite volume limit</a:t>
            </a: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4343400" y="571500"/>
          <a:ext cx="793750" cy="571500"/>
        </p:xfrm>
        <a:graphic>
          <a:graphicData uri="http://schemas.openxmlformats.org/presentationml/2006/ole">
            <p:oleObj spid="_x0000_s1128450" name="Equation" r:id="rId3" imgW="317500" imgH="228600" progId="Equation.DSMT4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3011129" y="3505200"/>
          <a:ext cx="3008671" cy="685800"/>
        </p:xfrm>
        <a:graphic>
          <a:graphicData uri="http://schemas.openxmlformats.org/presentationml/2006/ole">
            <p:oleObj spid="_x0000_s1128451" name="Equation" r:id="rId4" imgW="1727200" imgH="393700" progId="Equation.DSMT4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295400" y="5710535"/>
            <a:ext cx="661851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Need some theoretical guidance; provided by </a:t>
            </a:r>
            <a:r>
              <a:rPr kumimoji="1" lang="en-US" altLang="ja-JP" sz="2400" dirty="0" err="1" smtClean="0"/>
              <a:t>ChPT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This talk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= an attempt to simulate the QCD vacuum on the lattice with </a:t>
            </a:r>
            <a:r>
              <a:rPr lang="en-US" altLang="ja-JP" i="1" dirty="0" smtClean="0"/>
              <a:t>exact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Overlap </a:t>
            </a:r>
            <a:r>
              <a:rPr lang="en-US" altLang="ja-JP" dirty="0" err="1" smtClean="0"/>
              <a:t>fermion</a:t>
            </a:r>
            <a:r>
              <a:rPr lang="en-US" altLang="ja-JP" dirty="0" smtClean="0"/>
              <a:t> </a:t>
            </a:r>
            <a:r>
              <a:rPr lang="en-US" altLang="ja-JP" sz="2000" dirty="0" smtClean="0"/>
              <a:t>(Neuberger, Narayanan, 1998)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Chiral</a:t>
            </a:r>
            <a:r>
              <a:rPr lang="en-US" altLang="ja-JP" dirty="0" smtClean="0"/>
              <a:t> and flavor symmetries are exact at finite lattice spacing </a:t>
            </a:r>
            <a:r>
              <a:rPr lang="en-US" altLang="ja-JP" i="1" dirty="0" smtClean="0"/>
              <a:t>a</a:t>
            </a:r>
          </a:p>
          <a:p>
            <a:pPr lvl="1"/>
            <a:r>
              <a:rPr lang="en-US" altLang="ja-JP" dirty="0" smtClean="0"/>
              <a:t>Correctly reproduces the axial-anomaly (and the index theorem)</a:t>
            </a:r>
          </a:p>
          <a:p>
            <a:r>
              <a:rPr lang="en-US" altLang="ja-JP" dirty="0" smtClean="0"/>
              <a:t>Study of spontaneous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 breaking</a:t>
            </a:r>
          </a:p>
          <a:p>
            <a:pPr lvl="1"/>
            <a:r>
              <a:rPr lang="en-US" altLang="ja-JP" dirty="0" smtClean="0"/>
              <a:t>Precise calculation of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condensate</a:t>
            </a:r>
          </a:p>
          <a:p>
            <a:pPr lvl="2"/>
            <a:r>
              <a:rPr lang="en-US" altLang="ja-JP" dirty="0" smtClean="0"/>
              <a:t>spectral density + topological susceptibility, GMOR, …</a:t>
            </a:r>
          </a:p>
          <a:p>
            <a:pPr lvl="1"/>
            <a:r>
              <a:rPr lang="en-US" altLang="ja-JP" dirty="0" smtClean="0"/>
              <a:t>Testing the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effective theory beyond the tree level</a:t>
            </a:r>
          </a:p>
          <a:p>
            <a:pPr lvl="1"/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Plan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Dirac spectrum and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 breaking</a:t>
            </a:r>
          </a:p>
          <a:p>
            <a:pPr marL="788670" lvl="1" indent="-514350"/>
            <a:r>
              <a:rPr lang="en-US" altLang="ja-JP" dirty="0" err="1" smtClean="0">
                <a:latin typeface="Symbol" charset="2"/>
                <a:cs typeface="Symbol" charset="2"/>
              </a:rPr>
              <a:t>ε</a:t>
            </a:r>
            <a:r>
              <a:rPr lang="en-US" altLang="ja-JP" dirty="0" smtClean="0">
                <a:cs typeface="Symbol" charset="2"/>
              </a:rPr>
              <a:t>-regime and </a:t>
            </a:r>
            <a:r>
              <a:rPr lang="en-US" altLang="ja-JP" dirty="0" err="1" smtClean="0">
                <a:cs typeface="Symbol" charset="2"/>
              </a:rPr>
              <a:t>p</a:t>
            </a:r>
            <a:r>
              <a:rPr lang="en-US" altLang="ja-JP" dirty="0" smtClean="0">
                <a:cs typeface="Symbol" charset="2"/>
              </a:rPr>
              <a:t>-regime</a:t>
            </a:r>
            <a:endParaRPr lang="en-US" altLang="ja-JP" dirty="0" smtClean="0">
              <a:latin typeface="Symbol" charset="2"/>
              <a:cs typeface="Symbol" charset="2"/>
            </a:endParaRPr>
          </a:p>
          <a:p>
            <a:pPr marL="788670" lvl="1" indent="-514350"/>
            <a:r>
              <a:rPr lang="en-US" altLang="ja-JP" dirty="0" smtClean="0"/>
              <a:t>beyond the leading order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Lattice calculation of the Dirac spectrum</a:t>
            </a:r>
          </a:p>
          <a:p>
            <a:pPr marL="788670" lvl="1" indent="-514350"/>
            <a:r>
              <a:rPr lang="en-US" altLang="ja-JP" dirty="0" smtClean="0"/>
              <a:t>Setup (not in detail)</a:t>
            </a:r>
          </a:p>
          <a:p>
            <a:pPr marL="788670" lvl="1" indent="-514350"/>
            <a:r>
              <a:rPr lang="en-US" altLang="ja-JP" dirty="0" smtClean="0"/>
              <a:t>Results for the spectral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Other consequences of SSB</a:t>
            </a:r>
          </a:p>
          <a:p>
            <a:pPr marL="788670" lvl="1" indent="-514350"/>
            <a:r>
              <a:rPr lang="en-US" altLang="ja-JP" dirty="0" smtClean="0"/>
              <a:t>Topological susceptibility</a:t>
            </a:r>
          </a:p>
          <a:p>
            <a:pPr marL="788670" lvl="1" indent="-514350"/>
            <a:r>
              <a:rPr lang="en-US" altLang="ja-JP" dirty="0" smtClean="0"/>
              <a:t>Vacuum polarization functions</a:t>
            </a:r>
          </a:p>
          <a:p>
            <a:pPr marL="788670" lvl="1" indent="-514350"/>
            <a:r>
              <a:rPr lang="en-US" altLang="ja-JP" dirty="0" smtClean="0"/>
              <a:t>Convergence of the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expansion (m</a:t>
            </a:r>
            <a:r>
              <a:rPr lang="en-US" altLang="ja-JP" baseline="-25000" dirty="0" smtClean="0">
                <a:sym typeface="Symbol"/>
              </a:rPr>
              <a:t></a:t>
            </a:r>
            <a:r>
              <a:rPr lang="en-US" altLang="ja-JP" dirty="0" smtClean="0">
                <a:sym typeface="Symbol"/>
              </a:rPr>
              <a:t>, </a:t>
            </a:r>
            <a:r>
              <a:rPr lang="en-US" altLang="ja-JP" dirty="0" err="1" smtClean="0">
                <a:sym typeface="Symbol"/>
              </a:rPr>
              <a:t>f</a:t>
            </a:r>
            <a:r>
              <a:rPr lang="en-US" altLang="ja-JP" baseline="-25000" dirty="0" err="1" smtClean="0">
                <a:sym typeface="Symbol"/>
              </a:rPr>
              <a:t></a:t>
            </a:r>
            <a:r>
              <a:rPr lang="en-US" altLang="ja-JP" dirty="0" smtClean="0">
                <a:sym typeface="Symbol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ym typeface="Symbol"/>
              </a:rPr>
              <a:t>Conclusions</a:t>
            </a:r>
            <a:endParaRPr lang="en-US" altLang="ja-JP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1. Dirac operator spectrum and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 breaking</a:t>
            </a:r>
            <a:endParaRPr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Banks-Casher relation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Jul 6, 2009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Shoji Hashimoto (KEK)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6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Bose-Einstein condensation in the QCD vacuum</a:t>
            </a:r>
          </a:p>
          <a:p>
            <a:pPr lvl="1"/>
            <a:r>
              <a:rPr lang="en-US" altLang="ja-JP" dirty="0" smtClean="0"/>
              <a:t>Spectral density of the Dirac operator carries the info of the spontaneous symmetry breaking.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24" name="コンテンツ プレースホルダ 23"/>
          <p:cNvSpPr>
            <a:spLocks noGrp="1"/>
          </p:cNvSpPr>
          <p:nvPr>
            <p:ph sz="quarter" idx="2"/>
          </p:nvPr>
        </p:nvSpPr>
        <p:spPr>
          <a:xfrm>
            <a:off x="457200" y="4800600"/>
            <a:ext cx="8077200" cy="135331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ja-JP" dirty="0" smtClean="0"/>
              <a:t>Also possible to study the relation at finite </a:t>
            </a:r>
            <a:r>
              <a:rPr lang="en-US" altLang="ja-JP" i="1" dirty="0" err="1" smtClean="0">
                <a:latin typeface="Symbol" charset="2"/>
                <a:cs typeface="Symbol" charset="2"/>
              </a:rPr>
              <a:t>λ</a:t>
            </a:r>
            <a:r>
              <a:rPr lang="en-US" altLang="ja-JP" dirty="0" smtClean="0">
                <a:cs typeface="Symbol" charset="2"/>
              </a:rPr>
              <a:t>, </a:t>
            </a:r>
            <a:r>
              <a:rPr lang="en-US" altLang="ja-JP" i="1" dirty="0" smtClean="0"/>
              <a:t>V</a:t>
            </a:r>
            <a:r>
              <a:rPr lang="en-US" altLang="ja-JP" dirty="0" smtClean="0"/>
              <a:t> and </a:t>
            </a:r>
            <a:r>
              <a:rPr lang="en-US" altLang="ja-JP" i="1" dirty="0" err="1" smtClean="0"/>
              <a:t>m</a:t>
            </a:r>
            <a:r>
              <a:rPr lang="en-US" altLang="ja-JP" dirty="0" smtClean="0"/>
              <a:t>. </a:t>
            </a:r>
          </a:p>
          <a:p>
            <a:pPr lvl="2"/>
            <a:r>
              <a:rPr lang="en-US" altLang="ja-JP" dirty="0" smtClean="0"/>
              <a:t>finite </a:t>
            </a:r>
            <a:r>
              <a:rPr lang="en-US" altLang="ja-JP" i="1" dirty="0" err="1" smtClean="0">
                <a:latin typeface="Symbol" charset="2"/>
                <a:cs typeface="Symbol" charset="2"/>
              </a:rPr>
              <a:t>λ</a:t>
            </a:r>
            <a:r>
              <a:rPr lang="en-US" altLang="ja-JP" i="1" dirty="0" smtClean="0">
                <a:latin typeface="Symbol" charset="2"/>
                <a:cs typeface="Symbol" charset="2"/>
              </a:rPr>
              <a:t> </a:t>
            </a:r>
            <a:r>
              <a:rPr lang="en-US" altLang="ja-JP" i="1" dirty="0" smtClean="0">
                <a:cs typeface="Symbol" charset="2"/>
              </a:rPr>
              <a:t> </a:t>
            </a:r>
            <a:r>
              <a:rPr lang="en-US" altLang="ja-JP" dirty="0" smtClean="0">
                <a:cs typeface="Symbol" charset="2"/>
              </a:rPr>
              <a:t>at </a:t>
            </a:r>
            <a:r>
              <a:rPr lang="en-US" altLang="ja-JP" dirty="0" err="1" smtClean="0"/>
              <a:t>NLO(p</a:t>
            </a:r>
            <a:r>
              <a:rPr lang="en-US" altLang="ja-JP" dirty="0" smtClean="0"/>
              <a:t>): </a:t>
            </a:r>
            <a:r>
              <a:rPr lang="en-US" altLang="ja-JP" dirty="0" err="1" smtClean="0"/>
              <a:t>Smilga</a:t>
            </a:r>
            <a:r>
              <a:rPr lang="en-US" altLang="ja-JP" dirty="0" smtClean="0"/>
              <a:t>-Stern (1993).</a:t>
            </a:r>
          </a:p>
          <a:p>
            <a:pPr lvl="2"/>
            <a:r>
              <a:rPr lang="en-US" altLang="ja-JP" dirty="0" smtClean="0"/>
              <a:t>finite </a:t>
            </a:r>
            <a:r>
              <a:rPr lang="en-US" altLang="ja-JP" i="1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i="1" dirty="0" smtClean="0">
                <a:cs typeface="Symbol" charset="2"/>
              </a:rPr>
              <a:t> </a:t>
            </a:r>
            <a:r>
              <a:rPr lang="en-US" altLang="ja-JP" dirty="0" smtClean="0">
                <a:cs typeface="Symbol" charset="2"/>
              </a:rPr>
              <a:t>and </a:t>
            </a:r>
            <a:r>
              <a:rPr lang="en-US" altLang="ja-JP" dirty="0" err="1" smtClean="0">
                <a:cs typeface="Symbol" charset="2"/>
              </a:rPr>
              <a:t>m</a:t>
            </a:r>
            <a:r>
              <a:rPr lang="en-US" altLang="ja-JP" dirty="0" smtClean="0">
                <a:cs typeface="Symbol" charset="2"/>
              </a:rPr>
              <a:t> at </a:t>
            </a:r>
            <a:r>
              <a:rPr lang="en-US" altLang="ja-JP" dirty="0" err="1" smtClean="0">
                <a:cs typeface="Symbol" charset="2"/>
              </a:rPr>
              <a:t>NLO(p</a:t>
            </a:r>
            <a:r>
              <a:rPr lang="en-US" altLang="ja-JP" dirty="0" smtClean="0">
                <a:cs typeface="Symbol" charset="2"/>
              </a:rPr>
              <a:t>): Osborn-</a:t>
            </a:r>
            <a:r>
              <a:rPr lang="en-US" altLang="ja-JP" dirty="0" err="1" smtClean="0">
                <a:cs typeface="Symbol" charset="2"/>
              </a:rPr>
              <a:t>Toublan-Verbaarschot</a:t>
            </a:r>
            <a:r>
              <a:rPr lang="en-US" altLang="ja-JP" dirty="0" smtClean="0">
                <a:cs typeface="Symbol" charset="2"/>
              </a:rPr>
              <a:t> (1999).</a:t>
            </a:r>
          </a:p>
          <a:p>
            <a:pPr lvl="2"/>
            <a:r>
              <a:rPr lang="en-US" altLang="ja-JP" dirty="0" smtClean="0">
                <a:cs typeface="Symbol" charset="2"/>
              </a:rPr>
              <a:t>finite V and small</a:t>
            </a:r>
            <a:r>
              <a:rPr lang="en-US" altLang="ja-JP" dirty="0" smtClean="0"/>
              <a:t> </a:t>
            </a:r>
            <a:r>
              <a:rPr lang="en-US" altLang="ja-JP" i="1" dirty="0" err="1" smtClean="0">
                <a:latin typeface="Symbol" charset="2"/>
                <a:cs typeface="Symbol" charset="2"/>
              </a:rPr>
              <a:t>l</a:t>
            </a:r>
            <a:r>
              <a:rPr lang="en-US" altLang="ja-JP" i="1" dirty="0" smtClean="0">
                <a:cs typeface="Symbol" charset="2"/>
              </a:rPr>
              <a:t> </a:t>
            </a:r>
            <a:r>
              <a:rPr lang="en-US" altLang="ja-JP" dirty="0" smtClean="0">
                <a:cs typeface="Symbol" charset="2"/>
              </a:rPr>
              <a:t>and </a:t>
            </a:r>
            <a:r>
              <a:rPr lang="en-US" altLang="ja-JP" dirty="0" err="1" smtClean="0">
                <a:cs typeface="Symbol" charset="2"/>
              </a:rPr>
              <a:t>m</a:t>
            </a:r>
            <a:r>
              <a:rPr lang="en-US" altLang="ja-JP" dirty="0" smtClean="0">
                <a:cs typeface="Symbol" charset="2"/>
              </a:rPr>
              <a:t> at </a:t>
            </a:r>
            <a:r>
              <a:rPr lang="en-US" altLang="ja-JP" dirty="0" err="1" smtClean="0">
                <a:cs typeface="Symbol" charset="2"/>
              </a:rPr>
              <a:t>NLO(</a:t>
            </a:r>
            <a:r>
              <a:rPr lang="en-US" altLang="ja-JP" dirty="0" err="1" smtClean="0">
                <a:latin typeface="Symbol" charset="2"/>
                <a:cs typeface="Symbol" charset="2"/>
              </a:rPr>
              <a:t>e</a:t>
            </a:r>
            <a:r>
              <a:rPr lang="en-US" altLang="ja-JP" dirty="0" smtClean="0">
                <a:cs typeface="Symbol" charset="2"/>
              </a:rPr>
              <a:t>): </a:t>
            </a:r>
            <a:r>
              <a:rPr lang="en-US" altLang="ja-JP" dirty="0" err="1" smtClean="0">
                <a:cs typeface="Symbol" charset="2"/>
              </a:rPr>
              <a:t>Damgaard-Nishigaki</a:t>
            </a:r>
            <a:r>
              <a:rPr lang="en-US" altLang="ja-JP" dirty="0" smtClean="0">
                <a:cs typeface="Symbol" charset="2"/>
              </a:rPr>
              <a:t> (1998).</a:t>
            </a:r>
            <a:endParaRPr lang="ja-JP" altLang="en-US" dirty="0" smtClean="0"/>
          </a:p>
          <a:p>
            <a:endParaRPr lang="ja-JP" altLang="en-US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6096000" y="1676400"/>
          <a:ext cx="2502167" cy="739480"/>
        </p:xfrm>
        <a:graphic>
          <a:graphicData uri="http://schemas.openxmlformats.org/presentationml/2006/ole">
            <p:oleObj spid="_x0000_s1050626" name="Equation" r:id="rId3" imgW="1333500" imgH="393700" progId="Equation.DSMT4">
              <p:embed/>
            </p:oleObj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1981200" y="3048000"/>
          <a:ext cx="2406650" cy="1444625"/>
        </p:xfrm>
        <a:graphic>
          <a:graphicData uri="http://schemas.openxmlformats.org/presentationml/2006/ole">
            <p:oleObj spid="_x0000_s1050627" name="Equation" r:id="rId4" imgW="1524000" imgH="914400" progId="Equation.DSMT4">
              <p:embed/>
            </p:oleObj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400800" y="1307068"/>
            <a:ext cx="214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Banks-Casher (1980)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14600"/>
            <a:ext cx="3119120" cy="2286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696200" y="46482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free quark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rot="16200000" flipV="1">
            <a:off x="7734300" y="4305300"/>
            <a:ext cx="533400" cy="304800"/>
          </a:xfrm>
          <a:prstGeom prst="straightConnector1">
            <a:avLst/>
          </a:prstGeom>
          <a:ln w="12700" cap="flat" cmpd="sng" algn="ctr">
            <a:solidFill>
              <a:schemeClr val="accent1"/>
            </a:solidFill>
            <a:prstDash val="dot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867400" y="3505200"/>
            <a:ext cx="52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SSB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スカイ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105284</TotalTime>
  <Words>2945</Words>
  <PresentationFormat>画面に合わせる (4:3)</PresentationFormat>
  <Paragraphs>470</Paragraphs>
  <Slides>35</Slides>
  <Notes>20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アース</vt:lpstr>
      <vt:lpstr>Equation</vt:lpstr>
      <vt:lpstr>数式</vt:lpstr>
      <vt:lpstr>Spontaneous chiral symmetry breaking on the lattice</vt:lpstr>
      <vt:lpstr>Chiral symmetry breaking</vt:lpstr>
      <vt:lpstr>Chiral symmetry is the key</vt:lpstr>
      <vt:lpstr>Chiral symmetry on the lattice</vt:lpstr>
      <vt:lpstr>Chiral condensate</vt:lpstr>
      <vt:lpstr>This talk</vt:lpstr>
      <vt:lpstr>Plan</vt:lpstr>
      <vt:lpstr>1. Dirac operator spectrum and chiral symmetry breaking</vt:lpstr>
      <vt:lpstr>Banks-Casher relation</vt:lpstr>
      <vt:lpstr>SSB on the lattice</vt:lpstr>
      <vt:lpstr>Expectation</vt:lpstr>
      <vt:lpstr>2. Lattice setup (not in detail)</vt:lpstr>
      <vt:lpstr>JLQCD+TWQCD collaborations</vt:lpstr>
      <vt:lpstr>Project: dynamical overlap fermions</vt:lpstr>
      <vt:lpstr>Publications from the project</vt:lpstr>
      <vt:lpstr>Overlap fermion</vt:lpstr>
      <vt:lpstr>Parameters</vt:lpstr>
      <vt:lpstr>Early analysis (~2007)</vt:lpstr>
      <vt:lpstr>New analysis (2009)</vt:lpstr>
      <vt:lpstr>New analysis (2009)</vt:lpstr>
      <vt:lpstr>Chiral extrapolation</vt:lpstr>
      <vt:lpstr>3. Other consequences of SSB</vt:lpstr>
      <vt:lpstr>Topological susceptibility t=Q2/V</vt:lpstr>
      <vt:lpstr>Sea quark mass dependence</vt:lpstr>
      <vt:lpstr>Vacuum polarization functions</vt:lpstr>
      <vt:lpstr>Pion electromagnetic mass splitting</vt:lpstr>
      <vt:lpstr>Lattice results</vt:lpstr>
      <vt:lpstr>Pion mass &amp; decay constant</vt:lpstr>
      <vt:lpstr>Two-loop analysis</vt:lpstr>
      <vt:lpstr>Conclusions</vt:lpstr>
      <vt:lpstr>スライド 31</vt:lpstr>
      <vt:lpstr>Backup slides</vt:lpstr>
      <vt:lpstr>Two-flavor condensate</vt:lpstr>
      <vt:lpstr>Pion form factors</vt:lpstr>
      <vt:lpstr>Chiral extrapolation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results from dynamical overlap fermion simulations</dc:title>
  <dc:creator>Shoji Hashimoto</dc:creator>
  <cp:lastModifiedBy>橋本 省二</cp:lastModifiedBy>
  <cp:revision>448</cp:revision>
  <dcterms:created xsi:type="dcterms:W3CDTF">2009-06-29T01:04:15Z</dcterms:created>
  <dcterms:modified xsi:type="dcterms:W3CDTF">2009-06-29T05:33:25Z</dcterms:modified>
</cp:coreProperties>
</file>