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notesSlides/notesSlide13.xml" ContentType="application/vnd.openxmlformats-officedocument.presentationml.notesSlide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notesSlides/notesSlide14.xml" ContentType="application/vnd.openxmlformats-officedocument.presentationml.notesSlide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notesSlides/notesSlide9.xml" ContentType="application/vnd.openxmlformats-officedocument.presentationml.notesSlide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notesSlides/notesSlide10.xml" ContentType="application/vnd.openxmlformats-officedocument.presentationml.notesSlide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notesSlides/notesSlide15.xml" ContentType="application/vnd.openxmlformats-officedocument.presentationml.notesSlide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notesSlides/notesSlide11.xml" ContentType="application/vnd.openxmlformats-officedocument.presentationml.notesSlide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739" r:id="rId2"/>
    <p:sldId id="766" r:id="rId3"/>
    <p:sldId id="773" r:id="rId4"/>
    <p:sldId id="774" r:id="rId5"/>
    <p:sldId id="770" r:id="rId6"/>
    <p:sldId id="771" r:id="rId7"/>
    <p:sldId id="772" r:id="rId8"/>
    <p:sldId id="778" r:id="rId9"/>
    <p:sldId id="781" r:id="rId10"/>
    <p:sldId id="780" r:id="rId11"/>
    <p:sldId id="782" r:id="rId12"/>
    <p:sldId id="784" r:id="rId13"/>
    <p:sldId id="785" r:id="rId14"/>
    <p:sldId id="786" r:id="rId15"/>
    <p:sldId id="790" r:id="rId16"/>
    <p:sldId id="791" r:id="rId17"/>
    <p:sldId id="792" r:id="rId18"/>
    <p:sldId id="793" r:id="rId19"/>
    <p:sldId id="787" r:id="rId20"/>
    <p:sldId id="794" r:id="rId21"/>
    <p:sldId id="795" r:id="rId22"/>
    <p:sldId id="796" r:id="rId23"/>
    <p:sldId id="797" r:id="rId24"/>
    <p:sldId id="798" r:id="rId25"/>
    <p:sldId id="799" r:id="rId26"/>
  </p:sldIdLst>
  <p:sldSz cx="9144000" cy="6858000" type="screen4x3"/>
  <p:notesSz cx="6794500" cy="9918700"/>
  <p:custDataLst>
    <p:tags r:id="rId2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5F5F5F"/>
    <a:srgbClr val="808080"/>
    <a:srgbClr val="FF0000"/>
    <a:srgbClr val="FF6600"/>
    <a:srgbClr val="3399FF"/>
    <a:srgbClr val="996633"/>
    <a:srgbClr val="33CC33"/>
    <a:srgbClr val="EAEAEA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3" autoAdjust="0"/>
    <p:restoredTop sz="96286" autoAdjust="0"/>
  </p:normalViewPr>
  <p:slideViewPr>
    <p:cSldViewPr snapToGrid="0">
      <p:cViewPr varScale="1">
        <p:scale>
          <a:sx n="85" d="100"/>
          <a:sy n="85" d="100"/>
        </p:scale>
        <p:origin x="-16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609" cy="4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5" tIns="45481" rIns="90965" bIns="45481" numCol="1" anchor="t" anchorCtr="0" compatLnSpc="1">
            <a:prstTxWarp prst="textNoShape">
              <a:avLst/>
            </a:prstTxWarp>
          </a:bodyPr>
          <a:lstStyle>
            <a:lvl1pPr algn="l" defTabSz="90947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271" y="1"/>
            <a:ext cx="2944609" cy="4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5" tIns="45481" rIns="90965" bIns="45481" numCol="1" anchor="t" anchorCtr="0" compatLnSpc="1">
            <a:prstTxWarp prst="textNoShape">
              <a:avLst/>
            </a:prstTxWarp>
          </a:bodyPr>
          <a:lstStyle>
            <a:lvl1pPr algn="r" defTabSz="90947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1363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76" y="4712068"/>
            <a:ext cx="5434951" cy="446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5" tIns="45481" rIns="90965" bIns="45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913"/>
            <a:ext cx="2944609" cy="4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5" tIns="45481" rIns="90965" bIns="45481" numCol="1" anchor="b" anchorCtr="0" compatLnSpc="1">
            <a:prstTxWarp prst="textNoShape">
              <a:avLst/>
            </a:prstTxWarp>
          </a:bodyPr>
          <a:lstStyle>
            <a:lvl1pPr algn="l" defTabSz="90947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271" y="9420913"/>
            <a:ext cx="2944609" cy="4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5" tIns="45481" rIns="90965" bIns="45481" numCol="1" anchor="b" anchorCtr="0" compatLnSpc="1">
            <a:prstTxWarp prst="textNoShape">
              <a:avLst/>
            </a:prstTxWarp>
          </a:bodyPr>
          <a:lstStyle>
            <a:lvl1pPr algn="r" defTabSz="90947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102CA47-FDE6-4E7D-AC9F-94F0F7697F3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5B6C1-71E6-4B0F-BBAC-720DCE966524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CEB23-25A4-4BE8-848B-66CB28206609}" type="slidenum">
              <a:rPr lang="en-US"/>
              <a:pPr/>
              <a:t>12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CEB23-25A4-4BE8-848B-66CB28206609}" type="slidenum">
              <a:rPr lang="en-US"/>
              <a:pPr/>
              <a:t>13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C29B6-DEF5-4BD7-8055-686FF52EA169}" type="slidenum">
              <a:rPr lang="en-US"/>
              <a:pPr/>
              <a:t>14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CEB23-25A4-4BE8-848B-66CB28206609}" type="slidenum">
              <a:rPr lang="en-US"/>
              <a:pPr/>
              <a:t>15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CEB23-25A4-4BE8-848B-66CB28206609}" type="slidenum">
              <a:rPr lang="en-US"/>
              <a:pPr/>
              <a:t>16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0E93E-B60E-4B72-BFCA-DEAEBCFF9125}" type="slidenum">
              <a:rPr lang="en-US"/>
              <a:pPr/>
              <a:t>17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FAA40-31C4-4B33-928D-0F554B22C397}" type="slidenum">
              <a:rPr lang="en-US"/>
              <a:pPr/>
              <a:t>18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AAAC7-7987-41F9-B60F-A5B839B1E435}" type="slidenum">
              <a:rPr lang="en-US"/>
              <a:pPr/>
              <a:t>19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C8DC2-7170-4DA6-9006-918E8ED7CA3C}" type="slidenum">
              <a:rPr lang="en-US"/>
              <a:pPr/>
              <a:t>20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32EE0-C4B4-4567-B663-FC06419843FA}" type="slidenum">
              <a:rPr lang="en-US"/>
              <a:pPr/>
              <a:t>21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02CA47-FDE6-4E7D-AC9F-94F0F7697F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827A3-8FF6-4664-B0D2-A62F94429F5D}" type="slidenum">
              <a:rPr lang="en-US"/>
              <a:pPr/>
              <a:t>22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54653-8B0A-4C76-A3C1-4DCD7EC409D2}" type="slidenum">
              <a:rPr lang="en-US"/>
              <a:pPr/>
              <a:t>23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EC5C3-4B9A-45A7-9449-F776694D1C82}" type="slidenum">
              <a:rPr lang="en-US"/>
              <a:pPr/>
              <a:t>24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C952D-F43A-4C35-98BC-6EF9234793E0}" type="slidenum">
              <a:rPr lang="en-US"/>
              <a:pPr/>
              <a:t>25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2FD7F-EA18-4F08-BCF6-2865EFD58760}" type="slidenum">
              <a:rPr lang="en-US"/>
              <a:pPr/>
              <a:t>5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AC748-40FC-46D6-9308-A732A6A16952}" type="slidenum">
              <a:rPr lang="en-US"/>
              <a:pPr/>
              <a:t>6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CEB23-25A4-4BE8-848B-66CB28206609}" type="slidenum">
              <a:rPr lang="en-US"/>
              <a:pPr/>
              <a:t>7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CEB23-25A4-4BE8-848B-66CB28206609}" type="slidenum">
              <a:rPr lang="en-US"/>
              <a:pPr/>
              <a:t>8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CEB23-25A4-4BE8-848B-66CB28206609}" type="slidenum">
              <a:rPr lang="en-US"/>
              <a:pPr/>
              <a:t>9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CEB23-25A4-4BE8-848B-66CB28206609}" type="slidenum">
              <a:rPr lang="en-US"/>
              <a:pPr/>
              <a:t>10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CEB23-25A4-4BE8-848B-66CB28206609}" type="slidenum">
              <a:rPr lang="en-US"/>
              <a:pPr/>
              <a:t>11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021D7-FB2B-493F-B7E9-BFC450C990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40A2-59BC-41A2-9B36-6C7F21E733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83A5D-97DB-4E29-8A38-3F8F3A85275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190B-982F-487F-BE34-983A70E63F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E9C52-E01C-4610-982B-49218BD5F6D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4CA3-BEA3-49CA-B0F9-F4082CA0FF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E001A-A5A9-468F-B6CC-8D5DA22E91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AA23D-FBC0-4FA1-93EC-8D94FBD373B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A73E0-DD57-4C62-82F1-7DE038AA698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E4DB9-50C8-403B-B059-F436871B3AE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D2EDB-68A8-43C0-836E-C56B339B2C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7D5A993E-AB41-4154-BA94-26ABC2B0E5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image" Target="../media/image43.png"/><Relationship Id="rId39" Type="http://schemas.openxmlformats.org/officeDocument/2006/relationships/image" Target="../media/image135.png"/><Relationship Id="rId3" Type="http://schemas.openxmlformats.org/officeDocument/2006/relationships/tags" Target="../tags/tag134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132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image" Target="../media/image126.png"/><Relationship Id="rId33" Type="http://schemas.openxmlformats.org/officeDocument/2006/relationships/image" Target="../media/image131.png"/><Relationship Id="rId38" Type="http://schemas.openxmlformats.org/officeDocument/2006/relationships/image" Target="../media/image134.png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7.png"/><Relationship Id="rId41" Type="http://schemas.openxmlformats.org/officeDocument/2006/relationships/image" Target="../media/image137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125.png"/><Relationship Id="rId32" Type="http://schemas.openxmlformats.org/officeDocument/2006/relationships/image" Target="../media/image130.png"/><Relationship Id="rId37" Type="http://schemas.openxmlformats.org/officeDocument/2006/relationships/image" Target="../media/image123.png"/><Relationship Id="rId40" Type="http://schemas.openxmlformats.org/officeDocument/2006/relationships/image" Target="../media/image136.pn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image" Target="../media/image101.png"/><Relationship Id="rId28" Type="http://schemas.openxmlformats.org/officeDocument/2006/relationships/image" Target="../media/image112.png"/><Relationship Id="rId36" Type="http://schemas.openxmlformats.org/officeDocument/2006/relationships/image" Target="../media/image122.png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image" Target="../media/image129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image" Target="../media/image99.png"/><Relationship Id="rId27" Type="http://schemas.openxmlformats.org/officeDocument/2006/relationships/image" Target="../media/image111.png"/><Relationship Id="rId30" Type="http://schemas.openxmlformats.org/officeDocument/2006/relationships/image" Target="../media/image128.png"/><Relationship Id="rId35" Type="http://schemas.openxmlformats.org/officeDocument/2006/relationships/image" Target="../media/image1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image" Target="../media/image138.png"/><Relationship Id="rId26" Type="http://schemas.openxmlformats.org/officeDocument/2006/relationships/image" Target="../media/image122.png"/><Relationship Id="rId3" Type="http://schemas.openxmlformats.org/officeDocument/2006/relationships/tags" Target="../tags/tag153.xml"/><Relationship Id="rId21" Type="http://schemas.openxmlformats.org/officeDocument/2006/relationships/image" Target="../media/image141.png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notesSlide" Target="../notesSlides/notesSlide9.xml"/><Relationship Id="rId25" Type="http://schemas.openxmlformats.org/officeDocument/2006/relationships/image" Target="../media/image143.png"/><Relationship Id="rId2" Type="http://schemas.openxmlformats.org/officeDocument/2006/relationships/tags" Target="../tags/tag15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40.png"/><Relationship Id="rId29" Type="http://schemas.openxmlformats.org/officeDocument/2006/relationships/image" Target="../media/image123.png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image" Target="../media/image142.png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image" Target="../media/image43.png"/><Relationship Id="rId28" Type="http://schemas.openxmlformats.org/officeDocument/2006/relationships/image" Target="../media/image133.png"/><Relationship Id="rId10" Type="http://schemas.openxmlformats.org/officeDocument/2006/relationships/tags" Target="../tags/tag160.xml"/><Relationship Id="rId19" Type="http://schemas.openxmlformats.org/officeDocument/2006/relationships/image" Target="../media/image139.png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image" Target="../media/image108.png"/><Relationship Id="rId27" Type="http://schemas.openxmlformats.org/officeDocument/2006/relationships/image" Target="../media/image144.png"/><Relationship Id="rId30" Type="http://schemas.openxmlformats.org/officeDocument/2006/relationships/image" Target="../media/image1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47.png"/><Relationship Id="rId26" Type="http://schemas.openxmlformats.org/officeDocument/2006/relationships/image" Target="../media/image154.png"/><Relationship Id="rId3" Type="http://schemas.openxmlformats.org/officeDocument/2006/relationships/tags" Target="../tags/tag168.xml"/><Relationship Id="rId21" Type="http://schemas.openxmlformats.org/officeDocument/2006/relationships/image" Target="../media/image43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image" Target="../media/image146.png"/><Relationship Id="rId25" Type="http://schemas.openxmlformats.org/officeDocument/2006/relationships/image" Target="../media/image153.png"/><Relationship Id="rId2" Type="http://schemas.openxmlformats.org/officeDocument/2006/relationships/tags" Target="../tags/tag167.xml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152.png"/><Relationship Id="rId5" Type="http://schemas.openxmlformats.org/officeDocument/2006/relationships/tags" Target="../tags/tag170.xml"/><Relationship Id="rId15" Type="http://schemas.openxmlformats.org/officeDocument/2006/relationships/image" Target="../media/image141.png"/><Relationship Id="rId23" Type="http://schemas.openxmlformats.org/officeDocument/2006/relationships/image" Target="../media/image151.png"/><Relationship Id="rId10" Type="http://schemas.openxmlformats.org/officeDocument/2006/relationships/tags" Target="../tags/tag175.xml"/><Relationship Id="rId19" Type="http://schemas.openxmlformats.org/officeDocument/2006/relationships/image" Target="../media/image148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notesSlide" Target="../notesSlides/notesSlide10.xml"/><Relationship Id="rId22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notesSlide" Target="../notesSlides/notesSlide11.xml"/><Relationship Id="rId18" Type="http://schemas.openxmlformats.org/officeDocument/2006/relationships/image" Target="../media/image158.png"/><Relationship Id="rId3" Type="http://schemas.openxmlformats.org/officeDocument/2006/relationships/tags" Target="../tags/tag180.xml"/><Relationship Id="rId21" Type="http://schemas.openxmlformats.org/officeDocument/2006/relationships/image" Target="../media/image161.png"/><Relationship Id="rId7" Type="http://schemas.openxmlformats.org/officeDocument/2006/relationships/tags" Target="../tags/tag18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57.png"/><Relationship Id="rId2" Type="http://schemas.openxmlformats.org/officeDocument/2006/relationships/tags" Target="../tags/tag179.xml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image" Target="../media/image163.png"/><Relationship Id="rId5" Type="http://schemas.openxmlformats.org/officeDocument/2006/relationships/tags" Target="../tags/tag182.xml"/><Relationship Id="rId15" Type="http://schemas.openxmlformats.org/officeDocument/2006/relationships/image" Target="../media/image8.jpeg"/><Relationship Id="rId23" Type="http://schemas.openxmlformats.org/officeDocument/2006/relationships/image" Target="../media/image43.png"/><Relationship Id="rId10" Type="http://schemas.openxmlformats.org/officeDocument/2006/relationships/tags" Target="../tags/tag187.xml"/><Relationship Id="rId19" Type="http://schemas.openxmlformats.org/officeDocument/2006/relationships/image" Target="../media/image159.pn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image" Target="../media/image155.png"/><Relationship Id="rId22" Type="http://schemas.openxmlformats.org/officeDocument/2006/relationships/image" Target="../media/image1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tags" Target="../tags/tag190.xml"/><Relationship Id="rId16" Type="http://schemas.openxmlformats.org/officeDocument/2006/relationships/image" Target="../media/image169.png"/><Relationship Id="rId20" Type="http://schemas.openxmlformats.org/officeDocument/2006/relationships/image" Target="../media/image172.pn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../media/image164.png"/><Relationship Id="rId5" Type="http://schemas.openxmlformats.org/officeDocument/2006/relationships/tags" Target="../tags/tag193.xml"/><Relationship Id="rId15" Type="http://schemas.openxmlformats.org/officeDocument/2006/relationships/image" Target="../media/image168.png"/><Relationship Id="rId10" Type="http://schemas.openxmlformats.org/officeDocument/2006/relationships/notesSlide" Target="../notesSlides/notesSlide12.xml"/><Relationship Id="rId19" Type="http://schemas.openxmlformats.org/officeDocument/2006/relationships/image" Target="../media/image160.png"/><Relationship Id="rId4" Type="http://schemas.openxmlformats.org/officeDocument/2006/relationships/tags" Target="../tags/tag19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tags" Target="../tags/tag199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43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5.png"/><Relationship Id="rId5" Type="http://schemas.openxmlformats.org/officeDocument/2006/relationships/tags" Target="../tags/tag201.xml"/><Relationship Id="rId10" Type="http://schemas.openxmlformats.org/officeDocument/2006/relationships/image" Target="../media/image141.png"/><Relationship Id="rId4" Type="http://schemas.openxmlformats.org/officeDocument/2006/relationships/tags" Target="../tags/tag200.xml"/><Relationship Id="rId9" Type="http://schemas.openxmlformats.org/officeDocument/2006/relationships/image" Target="../media/image17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8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2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67.png"/><Relationship Id="rId3" Type="http://schemas.openxmlformats.org/officeDocument/2006/relationships/tags" Target="../tags/tag208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170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8.png"/><Relationship Id="rId5" Type="http://schemas.openxmlformats.org/officeDocument/2006/relationships/tags" Target="../tags/tag210.xml"/><Relationship Id="rId10" Type="http://schemas.openxmlformats.org/officeDocument/2006/relationships/image" Target="../media/image186.png"/><Relationship Id="rId4" Type="http://schemas.openxmlformats.org/officeDocument/2006/relationships/tags" Target="../tags/tag209.xml"/><Relationship Id="rId9" Type="http://schemas.openxmlformats.org/officeDocument/2006/relationships/image" Target="../media/image185.png"/><Relationship Id="rId14" Type="http://schemas.openxmlformats.org/officeDocument/2006/relationships/image" Target="../media/image1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5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4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tags" Target="../tags/tag6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4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image" Target="../media/image197.png"/><Relationship Id="rId26" Type="http://schemas.openxmlformats.org/officeDocument/2006/relationships/image" Target="../media/image205.png"/><Relationship Id="rId3" Type="http://schemas.openxmlformats.org/officeDocument/2006/relationships/tags" Target="../tags/tag215.xml"/><Relationship Id="rId21" Type="http://schemas.openxmlformats.org/officeDocument/2006/relationships/image" Target="../media/image200.png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image" Target="../media/image196.png"/><Relationship Id="rId25" Type="http://schemas.openxmlformats.org/officeDocument/2006/relationships/image" Target="../media/image204.png"/><Relationship Id="rId2" Type="http://schemas.openxmlformats.org/officeDocument/2006/relationships/tags" Target="../tags/tag214.xml"/><Relationship Id="rId16" Type="http://schemas.openxmlformats.org/officeDocument/2006/relationships/image" Target="../media/image195.png"/><Relationship Id="rId20" Type="http://schemas.openxmlformats.org/officeDocument/2006/relationships/image" Target="../media/image199.png"/><Relationship Id="rId29" Type="http://schemas.openxmlformats.org/officeDocument/2006/relationships/image" Target="../media/image208.png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image" Target="../media/image203.png"/><Relationship Id="rId5" Type="http://schemas.openxmlformats.org/officeDocument/2006/relationships/tags" Target="../tags/tag217.xml"/><Relationship Id="rId15" Type="http://schemas.openxmlformats.org/officeDocument/2006/relationships/notesSlide" Target="../notesSlides/notesSlide23.xml"/><Relationship Id="rId23" Type="http://schemas.openxmlformats.org/officeDocument/2006/relationships/image" Target="../media/image202.png"/><Relationship Id="rId28" Type="http://schemas.openxmlformats.org/officeDocument/2006/relationships/image" Target="../media/image207.png"/><Relationship Id="rId10" Type="http://schemas.openxmlformats.org/officeDocument/2006/relationships/tags" Target="../tags/tag222.xml"/><Relationship Id="rId19" Type="http://schemas.openxmlformats.org/officeDocument/2006/relationships/image" Target="../media/image198.png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01.png"/><Relationship Id="rId27" Type="http://schemas.openxmlformats.org/officeDocument/2006/relationships/image" Target="../media/image2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1.png"/><Relationship Id="rId5" Type="http://schemas.openxmlformats.org/officeDocument/2006/relationships/tags" Target="../tags/tag11.xml"/><Relationship Id="rId10" Type="http://schemas.openxmlformats.org/officeDocument/2006/relationships/image" Target="../media/image20.png"/><Relationship Id="rId4" Type="http://schemas.openxmlformats.org/officeDocument/2006/relationships/tags" Target="../tags/tag10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6.png"/><Relationship Id="rId3" Type="http://schemas.openxmlformats.org/officeDocument/2006/relationships/tags" Target="../tags/tag16.xml"/><Relationship Id="rId21" Type="http://schemas.openxmlformats.org/officeDocument/2006/relationships/image" Target="../media/image29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3.png"/><Relationship Id="rId25" Type="http://schemas.openxmlformats.org/officeDocument/2006/relationships/image" Target="../media/image33.png"/><Relationship Id="rId2" Type="http://schemas.openxmlformats.org/officeDocument/2006/relationships/tags" Target="../tags/tag15.xml"/><Relationship Id="rId16" Type="http://schemas.openxmlformats.org/officeDocument/2006/relationships/image" Target="../media/image25.png"/><Relationship Id="rId20" Type="http://schemas.openxmlformats.org/officeDocument/2006/relationships/image" Target="../media/image28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32.png"/><Relationship Id="rId5" Type="http://schemas.openxmlformats.org/officeDocument/2006/relationships/tags" Target="../tags/tag18.xml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10" Type="http://schemas.openxmlformats.org/officeDocument/2006/relationships/tags" Target="../tags/tag23.xml"/><Relationship Id="rId19" Type="http://schemas.openxmlformats.org/officeDocument/2006/relationships/image" Target="../media/image27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image" Target="../media/image39.png"/><Relationship Id="rId41" Type="http://schemas.openxmlformats.org/officeDocument/2006/relationships/image" Target="../media/image51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notesSlide" Target="../notesSlides/notesSlide3.xml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image" Target="../media/image41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39" Type="http://schemas.openxmlformats.org/officeDocument/2006/relationships/image" Target="../media/image61.png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34" Type="http://schemas.openxmlformats.org/officeDocument/2006/relationships/image" Target="../media/image43.png"/><Relationship Id="rId42" Type="http://schemas.openxmlformats.org/officeDocument/2006/relationships/image" Target="../media/image47.png"/><Relationship Id="rId47" Type="http://schemas.openxmlformats.org/officeDocument/2006/relationships/image" Target="../media/image66.png"/><Relationship Id="rId50" Type="http://schemas.openxmlformats.org/officeDocument/2006/relationships/image" Target="../media/image69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image" Target="../media/image56.png"/><Relationship Id="rId38" Type="http://schemas.openxmlformats.org/officeDocument/2006/relationships/image" Target="../media/image60.png"/><Relationship Id="rId46" Type="http://schemas.openxmlformats.org/officeDocument/2006/relationships/image" Target="../media/image65.png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46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image" Target="../media/image55.png"/><Relationship Id="rId37" Type="http://schemas.openxmlformats.org/officeDocument/2006/relationships/image" Target="../media/image59.png"/><Relationship Id="rId40" Type="http://schemas.openxmlformats.org/officeDocument/2006/relationships/image" Target="../media/image41.png"/><Relationship Id="rId45" Type="http://schemas.openxmlformats.org/officeDocument/2006/relationships/image" Target="../media/image64.png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tags" Target="../tags/tag74.xml"/><Relationship Id="rId36" Type="http://schemas.openxmlformats.org/officeDocument/2006/relationships/image" Target="../media/image58.png"/><Relationship Id="rId49" Type="http://schemas.openxmlformats.org/officeDocument/2006/relationships/image" Target="../media/image68.png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image" Target="../media/image54.png"/><Relationship Id="rId44" Type="http://schemas.openxmlformats.org/officeDocument/2006/relationships/image" Target="../media/image63.png"/><Relationship Id="rId52" Type="http://schemas.openxmlformats.org/officeDocument/2006/relationships/image" Target="../media/image71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tags" Target="../tags/tag73.xml"/><Relationship Id="rId30" Type="http://schemas.openxmlformats.org/officeDocument/2006/relationships/notesSlide" Target="../notesSlides/notesSlide4.xml"/><Relationship Id="rId35" Type="http://schemas.openxmlformats.org/officeDocument/2006/relationships/image" Target="../media/image57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8" Type="http://schemas.openxmlformats.org/officeDocument/2006/relationships/tags" Target="../tags/tag54.xml"/><Relationship Id="rId51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4.png"/><Relationship Id="rId3" Type="http://schemas.openxmlformats.org/officeDocument/2006/relationships/tags" Target="../tags/tag77.xml"/><Relationship Id="rId21" Type="http://schemas.openxmlformats.org/officeDocument/2006/relationships/image" Target="../media/image77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image" Target="../media/image73.png"/><Relationship Id="rId2" Type="http://schemas.openxmlformats.org/officeDocument/2006/relationships/tags" Target="../tags/tag76.xml"/><Relationship Id="rId16" Type="http://schemas.openxmlformats.org/officeDocument/2006/relationships/image" Target="../media/image43.png"/><Relationship Id="rId20" Type="http://schemas.openxmlformats.org/officeDocument/2006/relationships/image" Target="../media/image76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image" Target="../media/image80.png"/><Relationship Id="rId5" Type="http://schemas.openxmlformats.org/officeDocument/2006/relationships/tags" Target="../tags/tag79.xml"/><Relationship Id="rId15" Type="http://schemas.openxmlformats.org/officeDocument/2006/relationships/image" Target="../media/image72.png"/><Relationship Id="rId23" Type="http://schemas.openxmlformats.org/officeDocument/2006/relationships/image" Target="../media/image79.png"/><Relationship Id="rId10" Type="http://schemas.openxmlformats.org/officeDocument/2006/relationships/tags" Target="../tags/tag84.xml"/><Relationship Id="rId19" Type="http://schemas.openxmlformats.org/officeDocument/2006/relationships/image" Target="../media/image75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notesSlide" Target="../notesSlides/notesSlide5.xml"/><Relationship Id="rId22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image" Target="../media/image82.png"/><Relationship Id="rId26" Type="http://schemas.openxmlformats.org/officeDocument/2006/relationships/image" Target="../media/image89.png"/><Relationship Id="rId3" Type="http://schemas.openxmlformats.org/officeDocument/2006/relationships/tags" Target="../tags/tag89.xml"/><Relationship Id="rId21" Type="http://schemas.openxmlformats.org/officeDocument/2006/relationships/image" Target="../media/image85.png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image" Target="../media/image81.png"/><Relationship Id="rId25" Type="http://schemas.openxmlformats.org/officeDocument/2006/relationships/image" Target="../media/image88.png"/><Relationship Id="rId2" Type="http://schemas.openxmlformats.org/officeDocument/2006/relationships/tags" Target="../tags/tag88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84.png"/><Relationship Id="rId29" Type="http://schemas.openxmlformats.org/officeDocument/2006/relationships/image" Target="../media/image92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image" Target="../media/image43.png"/><Relationship Id="rId5" Type="http://schemas.openxmlformats.org/officeDocument/2006/relationships/tags" Target="../tags/tag9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7.png"/><Relationship Id="rId28" Type="http://schemas.openxmlformats.org/officeDocument/2006/relationships/image" Target="../media/image91.png"/><Relationship Id="rId10" Type="http://schemas.openxmlformats.org/officeDocument/2006/relationships/tags" Target="../tags/tag96.xml"/><Relationship Id="rId19" Type="http://schemas.openxmlformats.org/officeDocument/2006/relationships/image" Target="../media/image83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image" Target="../media/image86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39" Type="http://schemas.openxmlformats.org/officeDocument/2006/relationships/image" Target="../media/image99.png"/><Relationship Id="rId21" Type="http://schemas.openxmlformats.org/officeDocument/2006/relationships/tags" Target="../tags/tag121.xml"/><Relationship Id="rId34" Type="http://schemas.openxmlformats.org/officeDocument/2006/relationships/image" Target="../media/image94.png"/><Relationship Id="rId42" Type="http://schemas.openxmlformats.org/officeDocument/2006/relationships/image" Target="../media/image102.png"/><Relationship Id="rId47" Type="http://schemas.openxmlformats.org/officeDocument/2006/relationships/image" Target="../media/image107.png"/><Relationship Id="rId50" Type="http://schemas.openxmlformats.org/officeDocument/2006/relationships/image" Target="../media/image43.png"/><Relationship Id="rId55" Type="http://schemas.openxmlformats.org/officeDocument/2006/relationships/image" Target="../media/image114.png"/><Relationship Id="rId63" Type="http://schemas.openxmlformats.org/officeDocument/2006/relationships/image" Target="../media/image122.png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29" Type="http://schemas.openxmlformats.org/officeDocument/2006/relationships/tags" Target="../tags/tag129.xml"/><Relationship Id="rId41" Type="http://schemas.openxmlformats.org/officeDocument/2006/relationships/image" Target="../media/image101.png"/><Relationship Id="rId54" Type="http://schemas.openxmlformats.org/officeDocument/2006/relationships/image" Target="../media/image113.png"/><Relationship Id="rId62" Type="http://schemas.openxmlformats.org/officeDocument/2006/relationships/image" Target="../media/image121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97.png"/><Relationship Id="rId40" Type="http://schemas.openxmlformats.org/officeDocument/2006/relationships/image" Target="../media/image100.png"/><Relationship Id="rId45" Type="http://schemas.openxmlformats.org/officeDocument/2006/relationships/image" Target="../media/image105.png"/><Relationship Id="rId53" Type="http://schemas.openxmlformats.org/officeDocument/2006/relationships/image" Target="../media/image112.png"/><Relationship Id="rId58" Type="http://schemas.openxmlformats.org/officeDocument/2006/relationships/image" Target="../media/image117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36" Type="http://schemas.openxmlformats.org/officeDocument/2006/relationships/image" Target="../media/image96.png"/><Relationship Id="rId49" Type="http://schemas.openxmlformats.org/officeDocument/2006/relationships/image" Target="../media/image109.png"/><Relationship Id="rId57" Type="http://schemas.openxmlformats.org/officeDocument/2006/relationships/image" Target="../media/image116.png"/><Relationship Id="rId61" Type="http://schemas.openxmlformats.org/officeDocument/2006/relationships/image" Target="../media/image120.png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tags" Target="../tags/tag131.xml"/><Relationship Id="rId44" Type="http://schemas.openxmlformats.org/officeDocument/2006/relationships/image" Target="../media/image104.png"/><Relationship Id="rId52" Type="http://schemas.openxmlformats.org/officeDocument/2006/relationships/image" Target="../media/image111.png"/><Relationship Id="rId60" Type="http://schemas.openxmlformats.org/officeDocument/2006/relationships/image" Target="../media/image119.png"/><Relationship Id="rId65" Type="http://schemas.openxmlformats.org/officeDocument/2006/relationships/image" Target="../media/image124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tags" Target="../tags/tag130.xml"/><Relationship Id="rId35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image" Target="../media/image108.png"/><Relationship Id="rId56" Type="http://schemas.openxmlformats.org/officeDocument/2006/relationships/image" Target="../media/image115.png"/><Relationship Id="rId64" Type="http://schemas.openxmlformats.org/officeDocument/2006/relationships/image" Target="../media/image123.png"/><Relationship Id="rId8" Type="http://schemas.openxmlformats.org/officeDocument/2006/relationships/tags" Target="../tags/tag108.xml"/><Relationship Id="rId51" Type="http://schemas.openxmlformats.org/officeDocument/2006/relationships/image" Target="../media/image110.png"/><Relationship Id="rId3" Type="http://schemas.openxmlformats.org/officeDocument/2006/relationships/tags" Target="../tags/tag103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notesSlide" Target="../notesSlides/notesSlide7.xml"/><Relationship Id="rId38" Type="http://schemas.openxmlformats.org/officeDocument/2006/relationships/image" Target="../media/image98.png"/><Relationship Id="rId46" Type="http://schemas.openxmlformats.org/officeDocument/2006/relationships/image" Target="../media/image106.png"/><Relationship Id="rId59" Type="http://schemas.openxmlformats.org/officeDocument/2006/relationships/image" Target="../media/image1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 bwMode="auto">
          <a:xfrm>
            <a:off x="457198" y="1015898"/>
            <a:ext cx="8378888" cy="914399"/>
          </a:xfrm>
          <a:prstGeom prst="rect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logo_st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656" y="5362806"/>
            <a:ext cx="23844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3876" y="1203045"/>
            <a:ext cx="8621712" cy="563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Effective Theory for Nuclear Forces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5507095" y="664068"/>
            <a:ext cx="340830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Arial" charset="0"/>
              </a:rPr>
              <a:t>Chiral</a:t>
            </a:r>
            <a:r>
              <a:rPr lang="en-US" sz="1400" dirty="0" smtClean="0">
                <a:latin typeface="Arial" charset="0"/>
              </a:rPr>
              <a:t> Dynamics 2009, Bern, 09.07.2009</a:t>
            </a:r>
            <a:endParaRPr lang="en-US" sz="1400" dirty="0">
              <a:latin typeface="Arial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2407508" y="2244799"/>
            <a:ext cx="43524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err="1">
                <a:latin typeface="Arial" charset="0"/>
              </a:rPr>
              <a:t>Evgeny</a:t>
            </a:r>
            <a:r>
              <a:rPr lang="en-US" sz="1800">
                <a:latin typeface="Arial" charset="0"/>
              </a:rPr>
              <a:t> </a:t>
            </a:r>
            <a:r>
              <a:rPr lang="en-US" sz="1800" err="1" smtClean="0">
                <a:latin typeface="Arial" charset="0"/>
              </a:rPr>
              <a:t>Epelbaum</a:t>
            </a:r>
            <a:r>
              <a:rPr lang="en-US" sz="1800" smtClean="0">
                <a:latin typeface="Arial" charset="0"/>
              </a:rPr>
              <a:t>, FZ </a:t>
            </a:r>
            <a:r>
              <a:rPr lang="en-US" sz="1800" err="1" smtClean="0">
                <a:latin typeface="Arial" charset="0"/>
              </a:rPr>
              <a:t>Jülich</a:t>
            </a:r>
            <a:r>
              <a:rPr lang="en-US" sz="1800" smtClean="0">
                <a:latin typeface="Arial" charset="0"/>
              </a:rPr>
              <a:t> &amp; </a:t>
            </a:r>
            <a:r>
              <a:rPr lang="en-US" sz="1800" err="1" smtClean="0">
                <a:latin typeface="Arial" charset="0"/>
              </a:rPr>
              <a:t>Uni</a:t>
            </a:r>
            <a:r>
              <a:rPr lang="en-US" sz="1800" smtClean="0">
                <a:latin typeface="Arial" charset="0"/>
              </a:rPr>
              <a:t> Bonn</a:t>
            </a:r>
            <a:endParaRPr lang="en-US" sz="1800">
              <a:latin typeface="Arial" charset="0"/>
            </a:endParaRPr>
          </a:p>
        </p:txBody>
      </p:sp>
      <p:pic>
        <p:nvPicPr>
          <p:cNvPr id="2057" name="Picture 59" descr="logo_n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663" y="5962881"/>
            <a:ext cx="18430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66"/>
          <p:cNvSpPr txBox="1">
            <a:spLocks noChangeArrowheads="1"/>
          </p:cNvSpPr>
          <p:nvPr/>
        </p:nvSpPr>
        <p:spPr bwMode="auto">
          <a:xfrm>
            <a:off x="2417754" y="3031307"/>
            <a:ext cx="1793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3399FF"/>
                </a:solidFill>
                <a:latin typeface="Franklin Gothic Medium" pitchFamily="34" charset="0"/>
              </a:rPr>
              <a:t>Outline</a:t>
            </a:r>
          </a:p>
        </p:txBody>
      </p:sp>
      <p:sp>
        <p:nvSpPr>
          <p:cNvPr id="2061" name="Text Box 67"/>
          <p:cNvSpPr txBox="1">
            <a:spLocks noChangeArrowheads="1"/>
          </p:cNvSpPr>
          <p:nvPr/>
        </p:nvSpPr>
        <p:spPr bwMode="auto">
          <a:xfrm>
            <a:off x="3174466" y="3159370"/>
            <a:ext cx="461156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5000"/>
              </a:lnSpc>
            </a:pPr>
            <a:endParaRPr lang="en-US" dirty="0"/>
          </a:p>
          <a:p>
            <a:pPr marL="342900" indent="-342900" algn="l">
              <a:lnSpc>
                <a:spcPct val="125000"/>
              </a:lnSpc>
            </a:pPr>
            <a:r>
              <a:rPr lang="en-US" b="1" dirty="0" smtClean="0">
                <a:solidFill>
                  <a:srgbClr val="3399FF"/>
                </a:solidFill>
              </a:rPr>
              <a:t>Introduction</a:t>
            </a:r>
          </a:p>
          <a:p>
            <a:pPr marL="342900" indent="-342900" algn="l">
              <a:lnSpc>
                <a:spcPct val="125000"/>
              </a:lnSpc>
            </a:pPr>
            <a:r>
              <a:rPr lang="en-US" b="1" dirty="0" smtClean="0">
                <a:solidFill>
                  <a:srgbClr val="3399FF"/>
                </a:solidFill>
              </a:rPr>
              <a:t>ERE, MERE and LETs </a:t>
            </a:r>
          </a:p>
          <a:p>
            <a:pPr marL="342900" indent="-342900" algn="l">
              <a:lnSpc>
                <a:spcPct val="125000"/>
              </a:lnSpc>
            </a:pPr>
            <a:r>
              <a:rPr lang="de-DE" b="1" dirty="0" smtClean="0">
                <a:solidFill>
                  <a:srgbClr val="3399FF"/>
                </a:solidFill>
              </a:rPr>
              <a:t>„</a:t>
            </a:r>
            <a:r>
              <a:rPr lang="de-DE" b="1" dirty="0" err="1" smtClean="0">
                <a:solidFill>
                  <a:srgbClr val="3399FF"/>
                </a:solidFill>
              </a:rPr>
              <a:t>Chiral</a:t>
            </a:r>
            <a:r>
              <a:rPr lang="de-DE" b="1" dirty="0" smtClean="0">
                <a:solidFill>
                  <a:srgbClr val="3399FF"/>
                </a:solidFill>
              </a:rPr>
              <a:t>“ </a:t>
            </a:r>
            <a:r>
              <a:rPr lang="en-US" b="1" dirty="0" smtClean="0">
                <a:solidFill>
                  <a:srgbClr val="3399FF"/>
                </a:solidFill>
              </a:rPr>
              <a:t>EFT for a solvable toy model </a:t>
            </a:r>
            <a:endParaRPr lang="de-DE" b="1" dirty="0" smtClean="0">
              <a:solidFill>
                <a:srgbClr val="3399FF"/>
              </a:solidFill>
            </a:endParaRPr>
          </a:p>
          <a:p>
            <a:pPr marL="342900" indent="-342900" algn="l">
              <a:lnSpc>
                <a:spcPct val="125000"/>
              </a:lnSpc>
            </a:pPr>
            <a:r>
              <a:rPr lang="de-DE" b="1" dirty="0" smtClean="0">
                <a:solidFill>
                  <a:srgbClr val="3399FF"/>
                </a:solidFill>
              </a:rPr>
              <a:t>A </a:t>
            </a:r>
            <a:r>
              <a:rPr lang="de-DE" b="1" dirty="0" err="1" smtClean="0">
                <a:solidFill>
                  <a:srgbClr val="3399FF"/>
                </a:solidFill>
              </a:rPr>
              <a:t>more</a:t>
            </a:r>
            <a:r>
              <a:rPr lang="de-DE" b="1" dirty="0" smtClean="0">
                <a:solidFill>
                  <a:srgbClr val="3399FF"/>
                </a:solidFill>
              </a:rPr>
              <a:t> </a:t>
            </a:r>
            <a:r>
              <a:rPr lang="de-DE" b="1" dirty="0" err="1" smtClean="0">
                <a:solidFill>
                  <a:srgbClr val="3399FF"/>
                </a:solidFill>
              </a:rPr>
              <a:t>realistic</a:t>
            </a:r>
            <a:r>
              <a:rPr lang="de-DE" b="1" dirty="0" smtClean="0">
                <a:solidFill>
                  <a:srgbClr val="3399FF"/>
                </a:solidFill>
              </a:rPr>
              <a:t> </a:t>
            </a:r>
            <a:r>
              <a:rPr lang="de-DE" b="1" dirty="0" err="1" smtClean="0">
                <a:solidFill>
                  <a:srgbClr val="3399FF"/>
                </a:solidFill>
              </a:rPr>
              <a:t>case</a:t>
            </a:r>
            <a:endParaRPr lang="de-DE" b="1" dirty="0" smtClean="0">
              <a:solidFill>
                <a:srgbClr val="3399FF"/>
              </a:solidFill>
            </a:endParaRPr>
          </a:p>
          <a:p>
            <a:pPr marL="342900" indent="-342900" algn="l">
              <a:lnSpc>
                <a:spcPct val="125000"/>
              </a:lnSpc>
            </a:pPr>
            <a:r>
              <a:rPr lang="de-DE" b="1" dirty="0" err="1" smtClean="0">
                <a:solidFill>
                  <a:srgbClr val="3399FF"/>
                </a:solidFill>
              </a:rPr>
              <a:t>Summary</a:t>
            </a:r>
            <a:endParaRPr lang="en-US" b="1" dirty="0" smtClean="0">
              <a:solidFill>
                <a:srgbClr val="3399FF"/>
              </a:solidFill>
            </a:endParaRPr>
          </a:p>
        </p:txBody>
      </p:sp>
      <p:sp>
        <p:nvSpPr>
          <p:cNvPr id="2066" name="Textfeld 3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 smtClean="0">
                <a:latin typeface="CMMI10" pitchFamily="34" charset="0"/>
              </a:rPr>
              <a:t>A</a:t>
            </a:r>
            <a:r>
              <a:rPr lang="en-US" smtClean="0">
                <a:latin typeface="CMR10" pitchFamily="34" charset="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MIB10"/>
              </a:rPr>
              <a:t>A</a:t>
            </a:r>
            <a:r>
              <a:rPr lang="en-US" smtClean="0">
                <a:latin typeface="CMSY5"/>
              </a:rPr>
              <a:t>A</a:t>
            </a:r>
            <a:endParaRPr lang="de-DE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42708" y="633137"/>
            <a:ext cx="16240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err="1">
                <a:latin typeface="Arial" charset="0"/>
              </a:rPr>
              <a:t>Evgeny</a:t>
            </a:r>
            <a:r>
              <a:rPr lang="en-US" sz="1400">
                <a:latin typeface="Arial" charset="0"/>
              </a:rPr>
              <a:t> </a:t>
            </a:r>
            <a:r>
              <a:rPr lang="en-US" sz="1400" err="1">
                <a:latin typeface="Arial" charset="0"/>
              </a:rPr>
              <a:t>Epelbaum</a:t>
            </a:r>
            <a:endParaRPr lang="en-US" sz="1400">
              <a:latin typeface="Arial" charset="0"/>
            </a:endParaRPr>
          </a:p>
        </p:txBody>
      </p:sp>
      <p:sp>
        <p:nvSpPr>
          <p:cNvPr id="44" name="Oval 62"/>
          <p:cNvSpPr>
            <a:spLocks noChangeAspect="1" noChangeArrowheads="1"/>
          </p:cNvSpPr>
          <p:nvPr/>
        </p:nvSpPr>
        <p:spPr bwMode="auto">
          <a:xfrm>
            <a:off x="3046150" y="3605593"/>
            <a:ext cx="126405" cy="1293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5" name="Oval 62"/>
          <p:cNvSpPr>
            <a:spLocks noChangeAspect="1" noChangeArrowheads="1"/>
          </p:cNvSpPr>
          <p:nvPr/>
        </p:nvSpPr>
        <p:spPr bwMode="auto">
          <a:xfrm>
            <a:off x="3042436" y="3914107"/>
            <a:ext cx="126405" cy="1293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6" name="Oval 62"/>
          <p:cNvSpPr>
            <a:spLocks noChangeAspect="1" noChangeArrowheads="1"/>
          </p:cNvSpPr>
          <p:nvPr/>
        </p:nvSpPr>
        <p:spPr bwMode="auto">
          <a:xfrm>
            <a:off x="3034999" y="4218898"/>
            <a:ext cx="126405" cy="1293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" name="Oval 62"/>
          <p:cNvSpPr>
            <a:spLocks noChangeAspect="1" noChangeArrowheads="1"/>
          </p:cNvSpPr>
          <p:nvPr/>
        </p:nvSpPr>
        <p:spPr bwMode="auto">
          <a:xfrm>
            <a:off x="3027571" y="4534849"/>
            <a:ext cx="126405" cy="1293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2" name="Oval 62"/>
          <p:cNvSpPr>
            <a:spLocks noChangeAspect="1" noChangeArrowheads="1"/>
          </p:cNvSpPr>
          <p:nvPr/>
        </p:nvSpPr>
        <p:spPr bwMode="auto">
          <a:xfrm>
            <a:off x="3020134" y="4839640"/>
            <a:ext cx="126405" cy="1293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725506" y="5313508"/>
            <a:ext cx="3477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In </a:t>
            </a:r>
            <a:r>
              <a:rPr lang="de-DE" dirty="0" err="1" smtClean="0">
                <a:solidFill>
                  <a:srgbClr val="FF6600"/>
                </a:solidFill>
              </a:rPr>
              <a:t>collaboration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with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Jambul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Gegelia</a:t>
            </a:r>
            <a:endParaRPr lang="de-DE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 bwMode="auto">
          <a:xfrm>
            <a:off x="0" y="-11"/>
            <a:ext cx="9144000" cy="83976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de-DE" smtClean="0"/>
              <a:t> </a:t>
            </a:r>
            <a:endParaRPr lang="de-DE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4668" y="17829"/>
            <a:ext cx="916731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Low-energy theorems à la Weinberg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4457700" y="1198210"/>
            <a:ext cx="4327849" cy="1295400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endParaRPr lang="en-US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5206489" y="1672439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Gerade Verbindung 5"/>
          <p:cNvCxnSpPr/>
          <p:nvPr/>
        </p:nvCxnSpPr>
        <p:spPr bwMode="auto">
          <a:xfrm>
            <a:off x="5206489" y="1408162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mit Pfeil 9"/>
          <p:cNvCxnSpPr/>
          <p:nvPr/>
        </p:nvCxnSpPr>
        <p:spPr bwMode="auto">
          <a:xfrm rot="21540000">
            <a:off x="5244589" y="1406042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 rot="21540000">
            <a:off x="5244589" y="1670319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 rot="21540000">
            <a:off x="5549389" y="1407630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3" name="Gerade Verbindung mit Pfeil 12"/>
          <p:cNvCxnSpPr/>
          <p:nvPr/>
        </p:nvCxnSpPr>
        <p:spPr bwMode="auto">
          <a:xfrm rot="21540000">
            <a:off x="5549389" y="1671907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6" name="Gerade Verbindung 15"/>
          <p:cNvCxnSpPr/>
          <p:nvPr/>
        </p:nvCxnSpPr>
        <p:spPr bwMode="auto">
          <a:xfrm>
            <a:off x="6076562" y="1672439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/>
          <p:nvPr/>
        </p:nvCxnSpPr>
        <p:spPr bwMode="auto">
          <a:xfrm>
            <a:off x="6076562" y="1408162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 rot="5400000">
            <a:off x="6175738" y="1537586"/>
            <a:ext cx="25884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Gerade Verbindung mit Pfeil 28"/>
          <p:cNvCxnSpPr/>
          <p:nvPr/>
        </p:nvCxnSpPr>
        <p:spPr bwMode="auto">
          <a:xfrm rot="21540000">
            <a:off x="6381362" y="1671907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30" name="Gerade Verbindung mit Pfeil 29"/>
          <p:cNvCxnSpPr/>
          <p:nvPr/>
        </p:nvCxnSpPr>
        <p:spPr bwMode="auto">
          <a:xfrm rot="21540000">
            <a:off x="6381362" y="1407630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31" name="Gerade Verbindung mit Pfeil 30"/>
          <p:cNvCxnSpPr/>
          <p:nvPr/>
        </p:nvCxnSpPr>
        <p:spPr bwMode="auto">
          <a:xfrm rot="21540000">
            <a:off x="6152762" y="1407630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32" name="Gerade Verbindung mit Pfeil 31"/>
          <p:cNvCxnSpPr/>
          <p:nvPr/>
        </p:nvCxnSpPr>
        <p:spPr bwMode="auto">
          <a:xfrm rot="21540000">
            <a:off x="6152762" y="1671907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33" name="Gerade Verbindung 32"/>
          <p:cNvCxnSpPr/>
          <p:nvPr/>
        </p:nvCxnSpPr>
        <p:spPr bwMode="auto">
          <a:xfrm flipV="1">
            <a:off x="6819900" y="1405820"/>
            <a:ext cx="457200" cy="2667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mit Pfeil 40"/>
          <p:cNvCxnSpPr/>
          <p:nvPr/>
        </p:nvCxnSpPr>
        <p:spPr bwMode="auto">
          <a:xfrm rot="19920000" flipV="1">
            <a:off x="7128786" y="1468942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6818143" y="2017831"/>
            <a:ext cx="9144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Gerade Verbindung 56"/>
          <p:cNvCxnSpPr/>
          <p:nvPr/>
        </p:nvCxnSpPr>
        <p:spPr bwMode="auto">
          <a:xfrm>
            <a:off x="6818143" y="2284532"/>
            <a:ext cx="9144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Gerade Verbindung mit Pfeil 60"/>
          <p:cNvCxnSpPr/>
          <p:nvPr/>
        </p:nvCxnSpPr>
        <p:spPr bwMode="auto">
          <a:xfrm rot="21540000">
            <a:off x="6856251" y="2018496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62" name="Gerade Verbindung mit Pfeil 61"/>
          <p:cNvCxnSpPr/>
          <p:nvPr/>
        </p:nvCxnSpPr>
        <p:spPr bwMode="auto">
          <a:xfrm rot="21540000">
            <a:off x="6856251" y="2285197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63" name="Gerade Verbindung mit Pfeil 62"/>
          <p:cNvCxnSpPr/>
          <p:nvPr/>
        </p:nvCxnSpPr>
        <p:spPr bwMode="auto">
          <a:xfrm rot="21540000">
            <a:off x="7618251" y="2018495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64" name="Gerade Verbindung mit Pfeil 63"/>
          <p:cNvCxnSpPr/>
          <p:nvPr/>
        </p:nvCxnSpPr>
        <p:spPr bwMode="auto">
          <a:xfrm rot="21540000">
            <a:off x="7618251" y="2285196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pic>
        <p:nvPicPr>
          <p:cNvPr id="67" name="Grafik 6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409"/>
          <a:stretch>
            <a:fillRect/>
          </a:stretch>
        </p:blipFill>
        <p:spPr>
          <a:xfrm>
            <a:off x="4728594" y="2055072"/>
            <a:ext cx="129544" cy="165430"/>
          </a:xfrm>
          <a:prstGeom prst="rect">
            <a:avLst/>
          </a:prstGeom>
          <a:noFill/>
        </p:spPr>
      </p:pic>
      <p:grpSp>
        <p:nvGrpSpPr>
          <p:cNvPr id="69" name="Gruppieren 156"/>
          <p:cNvGrpSpPr/>
          <p:nvPr/>
        </p:nvGrpSpPr>
        <p:grpSpPr>
          <a:xfrm>
            <a:off x="4987973" y="1514611"/>
            <a:ext cx="114300" cy="38100"/>
            <a:chOff x="5029200" y="2781300"/>
            <a:chExt cx="114300" cy="38100"/>
          </a:xfrm>
        </p:grpSpPr>
        <p:cxnSp>
          <p:nvCxnSpPr>
            <p:cNvPr id="70" name="Gerade Verbindung 69"/>
            <p:cNvCxnSpPr/>
            <p:nvPr/>
          </p:nvCxnSpPr>
          <p:spPr bwMode="auto">
            <a:xfrm>
              <a:off x="5029200" y="2781300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5029200" y="2819400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2" name="Gruppieren 157"/>
          <p:cNvGrpSpPr/>
          <p:nvPr/>
        </p:nvGrpSpPr>
        <p:grpSpPr>
          <a:xfrm>
            <a:off x="4987973" y="2143871"/>
            <a:ext cx="114300" cy="38100"/>
            <a:chOff x="5029200" y="2781300"/>
            <a:chExt cx="114300" cy="38100"/>
          </a:xfrm>
        </p:grpSpPr>
        <p:cxnSp>
          <p:nvCxnSpPr>
            <p:cNvPr id="73" name="Gerade Verbindung 72"/>
            <p:cNvCxnSpPr/>
            <p:nvPr/>
          </p:nvCxnSpPr>
          <p:spPr bwMode="auto">
            <a:xfrm>
              <a:off x="5029200" y="2781300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5029200" y="2819400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Gruppieren 167"/>
          <p:cNvGrpSpPr/>
          <p:nvPr/>
        </p:nvGrpSpPr>
        <p:grpSpPr>
          <a:xfrm>
            <a:off x="5823073" y="1510084"/>
            <a:ext cx="114300" cy="62619"/>
            <a:chOff x="3467100" y="3590454"/>
            <a:chExt cx="114300" cy="62619"/>
          </a:xfrm>
        </p:grpSpPr>
        <p:cxnSp>
          <p:nvCxnSpPr>
            <p:cNvPr id="79" name="Gerade Verbindung 78"/>
            <p:cNvCxnSpPr/>
            <p:nvPr/>
          </p:nvCxnSpPr>
          <p:spPr bwMode="auto">
            <a:xfrm>
              <a:off x="3467100" y="3619500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3467100" y="3590454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3467100" y="3653073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2" name="Gruppieren 176"/>
          <p:cNvGrpSpPr/>
          <p:nvPr/>
        </p:nvGrpSpPr>
        <p:grpSpPr>
          <a:xfrm>
            <a:off x="6623173" y="1501030"/>
            <a:ext cx="76200" cy="76200"/>
            <a:chOff x="3505200" y="3619500"/>
            <a:chExt cx="76200" cy="76200"/>
          </a:xfrm>
        </p:grpSpPr>
        <p:cxnSp>
          <p:nvCxnSpPr>
            <p:cNvPr id="83" name="Gerade Verbindung 82"/>
            <p:cNvCxnSpPr/>
            <p:nvPr/>
          </p:nvCxnSpPr>
          <p:spPr bwMode="auto">
            <a:xfrm>
              <a:off x="3505200" y="36576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Gerade Verbindung 83"/>
            <p:cNvCxnSpPr/>
            <p:nvPr/>
          </p:nvCxnSpPr>
          <p:spPr bwMode="auto">
            <a:xfrm rot="5400000" flipH="1" flipV="1">
              <a:off x="3505200" y="36576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Gruppieren 177"/>
          <p:cNvGrpSpPr/>
          <p:nvPr/>
        </p:nvGrpSpPr>
        <p:grpSpPr>
          <a:xfrm>
            <a:off x="8191500" y="1501030"/>
            <a:ext cx="76200" cy="76200"/>
            <a:chOff x="3505200" y="3619500"/>
            <a:chExt cx="76200" cy="76200"/>
          </a:xfrm>
        </p:grpSpPr>
        <p:cxnSp>
          <p:nvCxnSpPr>
            <p:cNvPr id="89" name="Gerade Verbindung 88"/>
            <p:cNvCxnSpPr/>
            <p:nvPr/>
          </p:nvCxnSpPr>
          <p:spPr bwMode="auto">
            <a:xfrm>
              <a:off x="3505200" y="36576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Gerade Verbindung 89"/>
            <p:cNvCxnSpPr/>
            <p:nvPr/>
          </p:nvCxnSpPr>
          <p:spPr bwMode="auto">
            <a:xfrm rot="5400000" flipH="1" flipV="1">
              <a:off x="3505200" y="36576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Ellipse 93"/>
          <p:cNvSpPr/>
          <p:nvPr/>
        </p:nvSpPr>
        <p:spPr bwMode="auto">
          <a:xfrm>
            <a:off x="8382000" y="1590811"/>
            <a:ext cx="45719" cy="45719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Ellipse 94"/>
          <p:cNvSpPr/>
          <p:nvPr/>
        </p:nvSpPr>
        <p:spPr bwMode="auto">
          <a:xfrm>
            <a:off x="8454210" y="1590811"/>
            <a:ext cx="45719" cy="45719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Ellipse 95"/>
          <p:cNvSpPr/>
          <p:nvPr/>
        </p:nvSpPr>
        <p:spPr bwMode="auto">
          <a:xfrm>
            <a:off x="8526781" y="1590811"/>
            <a:ext cx="45719" cy="45719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7" name="Grafik 9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2300" y="1634420"/>
            <a:ext cx="139446" cy="127254"/>
          </a:xfrm>
          <a:prstGeom prst="rect">
            <a:avLst/>
          </a:prstGeom>
          <a:noFill/>
        </p:spPr>
      </p:pic>
      <p:sp>
        <p:nvSpPr>
          <p:cNvPr id="102" name="Ellipse 101"/>
          <p:cNvSpPr/>
          <p:nvPr/>
        </p:nvSpPr>
        <p:spPr bwMode="auto">
          <a:xfrm>
            <a:off x="5372100" y="1367720"/>
            <a:ext cx="114300" cy="342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4" name="Gerade Verbindung 103"/>
          <p:cNvCxnSpPr/>
          <p:nvPr/>
        </p:nvCxnSpPr>
        <p:spPr bwMode="auto">
          <a:xfrm flipH="1" flipV="1">
            <a:off x="6819900" y="1405820"/>
            <a:ext cx="457200" cy="2667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Gerade Verbindung 104"/>
          <p:cNvCxnSpPr/>
          <p:nvPr/>
        </p:nvCxnSpPr>
        <p:spPr bwMode="auto">
          <a:xfrm flipV="1">
            <a:off x="7581900" y="1405820"/>
            <a:ext cx="457200" cy="2667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Gerade Verbindung 105"/>
          <p:cNvCxnSpPr/>
          <p:nvPr/>
        </p:nvCxnSpPr>
        <p:spPr bwMode="auto">
          <a:xfrm flipH="1" flipV="1">
            <a:off x="7581900" y="1405820"/>
            <a:ext cx="457200" cy="2667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Ellipse 106"/>
          <p:cNvSpPr/>
          <p:nvPr/>
        </p:nvSpPr>
        <p:spPr bwMode="auto">
          <a:xfrm>
            <a:off x="7024856" y="1512892"/>
            <a:ext cx="45719" cy="45719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Rechteck 107"/>
          <p:cNvSpPr/>
          <p:nvPr/>
        </p:nvSpPr>
        <p:spPr bwMode="auto">
          <a:xfrm>
            <a:off x="7772400" y="1500090"/>
            <a:ext cx="76200" cy="762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9" name="Gerade Verbindung mit Pfeil 108"/>
          <p:cNvCxnSpPr/>
          <p:nvPr/>
        </p:nvCxnSpPr>
        <p:spPr bwMode="auto">
          <a:xfrm rot="19920000" flipV="1">
            <a:off x="6892014" y="1608055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0" name="Gerade Verbindung mit Pfeil 109"/>
          <p:cNvCxnSpPr/>
          <p:nvPr/>
        </p:nvCxnSpPr>
        <p:spPr bwMode="auto">
          <a:xfrm rot="1680000">
            <a:off x="7128786" y="1606886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1" name="Gerade Verbindung mit Pfeil 110"/>
          <p:cNvCxnSpPr/>
          <p:nvPr/>
        </p:nvCxnSpPr>
        <p:spPr bwMode="auto">
          <a:xfrm rot="1680000">
            <a:off x="6892014" y="1465328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2" name="Gerade Verbindung mit Pfeil 111"/>
          <p:cNvCxnSpPr/>
          <p:nvPr/>
        </p:nvCxnSpPr>
        <p:spPr bwMode="auto">
          <a:xfrm rot="19920000" flipV="1">
            <a:off x="7891952" y="1465940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3" name="Gerade Verbindung mit Pfeil 112"/>
          <p:cNvCxnSpPr/>
          <p:nvPr/>
        </p:nvCxnSpPr>
        <p:spPr bwMode="auto">
          <a:xfrm rot="19920000" flipV="1">
            <a:off x="7655180" y="1605053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4" name="Gerade Verbindung mit Pfeil 113"/>
          <p:cNvCxnSpPr/>
          <p:nvPr/>
        </p:nvCxnSpPr>
        <p:spPr bwMode="auto">
          <a:xfrm rot="1680000">
            <a:off x="7891952" y="1603884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5" name="Gerade Verbindung mit Pfeil 114"/>
          <p:cNvCxnSpPr/>
          <p:nvPr/>
        </p:nvCxnSpPr>
        <p:spPr bwMode="auto">
          <a:xfrm rot="1680000">
            <a:off x="7655180" y="1465940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6" name="Gerade Verbindung 115"/>
          <p:cNvCxnSpPr/>
          <p:nvPr/>
        </p:nvCxnSpPr>
        <p:spPr bwMode="auto">
          <a:xfrm>
            <a:off x="5219700" y="2283591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Gerade Verbindung 116"/>
          <p:cNvCxnSpPr/>
          <p:nvPr/>
        </p:nvCxnSpPr>
        <p:spPr bwMode="auto">
          <a:xfrm>
            <a:off x="5219700" y="2019314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Gerade Verbindung mit Pfeil 117"/>
          <p:cNvCxnSpPr/>
          <p:nvPr/>
        </p:nvCxnSpPr>
        <p:spPr bwMode="auto">
          <a:xfrm rot="21540000">
            <a:off x="5257800" y="2019837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9" name="Gerade Verbindung mit Pfeil 118"/>
          <p:cNvCxnSpPr/>
          <p:nvPr/>
        </p:nvCxnSpPr>
        <p:spPr bwMode="auto">
          <a:xfrm rot="21540000">
            <a:off x="5257800" y="2284114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20" name="Gerade Verbindung mit Pfeil 119"/>
          <p:cNvCxnSpPr/>
          <p:nvPr/>
        </p:nvCxnSpPr>
        <p:spPr bwMode="auto">
          <a:xfrm rot="21540000">
            <a:off x="5562600" y="2016139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21" name="Gerade Verbindung mit Pfeil 120"/>
          <p:cNvCxnSpPr/>
          <p:nvPr/>
        </p:nvCxnSpPr>
        <p:spPr bwMode="auto">
          <a:xfrm rot="21540000">
            <a:off x="5562600" y="2280416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45" name="Rechteck 44"/>
          <p:cNvSpPr/>
          <p:nvPr/>
        </p:nvSpPr>
        <p:spPr bwMode="auto">
          <a:xfrm>
            <a:off x="5410200" y="1978872"/>
            <a:ext cx="76200" cy="3429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7" name="Gerade Verbindung 126"/>
          <p:cNvCxnSpPr/>
          <p:nvPr/>
        </p:nvCxnSpPr>
        <p:spPr bwMode="auto">
          <a:xfrm>
            <a:off x="6068007" y="2283591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Gerade Verbindung 127"/>
          <p:cNvCxnSpPr/>
          <p:nvPr/>
        </p:nvCxnSpPr>
        <p:spPr bwMode="auto">
          <a:xfrm>
            <a:off x="6068007" y="2019314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Gerade Verbindung mit Pfeil 128"/>
          <p:cNvCxnSpPr/>
          <p:nvPr/>
        </p:nvCxnSpPr>
        <p:spPr bwMode="auto">
          <a:xfrm rot="21540000">
            <a:off x="6106107" y="2019837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30" name="Gerade Verbindung mit Pfeil 129"/>
          <p:cNvCxnSpPr/>
          <p:nvPr/>
        </p:nvCxnSpPr>
        <p:spPr bwMode="auto">
          <a:xfrm rot="21540000">
            <a:off x="6106107" y="2281471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31" name="Gerade Verbindung mit Pfeil 130"/>
          <p:cNvCxnSpPr/>
          <p:nvPr/>
        </p:nvCxnSpPr>
        <p:spPr bwMode="auto">
          <a:xfrm rot="21540000">
            <a:off x="6410907" y="2016139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32" name="Gerade Verbindung mit Pfeil 131"/>
          <p:cNvCxnSpPr/>
          <p:nvPr/>
        </p:nvCxnSpPr>
        <p:spPr bwMode="auto">
          <a:xfrm rot="21540000">
            <a:off x="6410907" y="2283059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133" name="Ellipse 132"/>
          <p:cNvSpPr/>
          <p:nvPr/>
        </p:nvSpPr>
        <p:spPr bwMode="auto">
          <a:xfrm>
            <a:off x="6233618" y="1978872"/>
            <a:ext cx="114300" cy="342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4" name="Gruppieren 176"/>
          <p:cNvGrpSpPr/>
          <p:nvPr/>
        </p:nvGrpSpPr>
        <p:grpSpPr>
          <a:xfrm>
            <a:off x="7406516" y="1497136"/>
            <a:ext cx="76200" cy="76200"/>
            <a:chOff x="3505200" y="3619500"/>
            <a:chExt cx="76200" cy="76200"/>
          </a:xfrm>
        </p:grpSpPr>
        <p:cxnSp>
          <p:nvCxnSpPr>
            <p:cNvPr id="135" name="Gerade Verbindung 134"/>
            <p:cNvCxnSpPr/>
            <p:nvPr/>
          </p:nvCxnSpPr>
          <p:spPr bwMode="auto">
            <a:xfrm>
              <a:off x="3505200" y="36576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Gerade Verbindung 135"/>
            <p:cNvCxnSpPr/>
            <p:nvPr/>
          </p:nvCxnSpPr>
          <p:spPr bwMode="auto">
            <a:xfrm rot="5400000" flipH="1" flipV="1">
              <a:off x="3505200" y="36576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7" name="Gruppieren 176"/>
          <p:cNvGrpSpPr/>
          <p:nvPr/>
        </p:nvGrpSpPr>
        <p:grpSpPr>
          <a:xfrm>
            <a:off x="6620819" y="2107850"/>
            <a:ext cx="76200" cy="76200"/>
            <a:chOff x="3505200" y="3619500"/>
            <a:chExt cx="76200" cy="76200"/>
          </a:xfrm>
        </p:grpSpPr>
        <p:cxnSp>
          <p:nvCxnSpPr>
            <p:cNvPr id="138" name="Gerade Verbindung 137"/>
            <p:cNvCxnSpPr/>
            <p:nvPr/>
          </p:nvCxnSpPr>
          <p:spPr bwMode="auto">
            <a:xfrm>
              <a:off x="3505200" y="36576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Gerade Verbindung 138"/>
            <p:cNvCxnSpPr/>
            <p:nvPr/>
          </p:nvCxnSpPr>
          <p:spPr bwMode="auto">
            <a:xfrm rot="5400000" flipH="1" flipV="1">
              <a:off x="3505200" y="36576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0" name="Ellipse 139"/>
          <p:cNvSpPr/>
          <p:nvPr/>
        </p:nvSpPr>
        <p:spPr bwMode="auto">
          <a:xfrm>
            <a:off x="7010400" y="1978872"/>
            <a:ext cx="114300" cy="342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1" name="Rechteck 140"/>
          <p:cNvSpPr/>
          <p:nvPr/>
        </p:nvSpPr>
        <p:spPr bwMode="auto">
          <a:xfrm>
            <a:off x="7391400" y="1978872"/>
            <a:ext cx="76200" cy="3429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42" name="Gerade Verbindung mit Pfeil 141"/>
          <p:cNvCxnSpPr/>
          <p:nvPr/>
        </p:nvCxnSpPr>
        <p:spPr bwMode="auto">
          <a:xfrm rot="21540000">
            <a:off x="7200909" y="2014718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43" name="Gerade Verbindung mit Pfeil 142"/>
          <p:cNvCxnSpPr/>
          <p:nvPr/>
        </p:nvCxnSpPr>
        <p:spPr bwMode="auto">
          <a:xfrm rot="21540000">
            <a:off x="7200909" y="2281419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grpSp>
        <p:nvGrpSpPr>
          <p:cNvPr id="144" name="Gruppieren 156"/>
          <p:cNvGrpSpPr/>
          <p:nvPr/>
        </p:nvGrpSpPr>
        <p:grpSpPr>
          <a:xfrm>
            <a:off x="5818458" y="2131272"/>
            <a:ext cx="114300" cy="38100"/>
            <a:chOff x="5029200" y="2781300"/>
            <a:chExt cx="114300" cy="38100"/>
          </a:xfrm>
        </p:grpSpPr>
        <p:cxnSp>
          <p:nvCxnSpPr>
            <p:cNvPr id="145" name="Gerade Verbindung 144"/>
            <p:cNvCxnSpPr/>
            <p:nvPr/>
          </p:nvCxnSpPr>
          <p:spPr bwMode="auto">
            <a:xfrm>
              <a:off x="5029200" y="2781300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5029200" y="2819400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48" name="Grafik 147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8742" y="1476832"/>
            <a:ext cx="247650" cy="165430"/>
          </a:xfrm>
          <a:prstGeom prst="rect">
            <a:avLst/>
          </a:prstGeom>
          <a:noFill/>
        </p:spPr>
      </p:pic>
      <p:pic>
        <p:nvPicPr>
          <p:cNvPr id="150" name="Grafik 149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4921" y="1626122"/>
            <a:ext cx="139446" cy="127254"/>
          </a:xfrm>
          <a:prstGeom prst="rect">
            <a:avLst/>
          </a:prstGeom>
          <a:noFill/>
        </p:spPr>
      </p:pic>
      <p:sp>
        <p:nvSpPr>
          <p:cNvPr id="151" name="Textfeld 150"/>
          <p:cNvSpPr txBox="1"/>
          <p:nvPr/>
        </p:nvSpPr>
        <p:spPr>
          <a:xfrm>
            <a:off x="266700" y="1063047"/>
            <a:ext cx="3929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It is difficult to apply the above renormalization scheme to OPEP (non-separable)           cutoff regularization and </a:t>
            </a:r>
            <a:r>
              <a:rPr lang="en-US" sz="1400" dirty="0" err="1" smtClean="0"/>
              <a:t>Lepage’s</a:t>
            </a:r>
            <a:r>
              <a:rPr lang="en-US" sz="1400" dirty="0" smtClean="0"/>
              <a:t> scheme</a:t>
            </a:r>
            <a:endParaRPr lang="en-US" sz="1400" dirty="0"/>
          </a:p>
        </p:txBody>
      </p:sp>
      <p:pic>
        <p:nvPicPr>
          <p:cNvPr id="152" name="AutoShape 8"/>
          <p:cNvPicPr preferRelativeResize="0"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141662" y="1370824"/>
            <a:ext cx="325438" cy="177800"/>
          </a:xfrm>
          <a:prstGeom prst="rect">
            <a:avLst/>
          </a:prstGeom>
          <a:noFill/>
        </p:spPr>
      </p:pic>
      <p:sp>
        <p:nvSpPr>
          <p:cNvPr id="153" name="Rechteck 152"/>
          <p:cNvSpPr/>
          <p:nvPr/>
        </p:nvSpPr>
        <p:spPr>
          <a:xfrm>
            <a:off x="266700" y="1713724"/>
            <a:ext cx="21483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err="1" smtClean="0">
                <a:solidFill>
                  <a:srgbClr val="339966"/>
                </a:solidFill>
                <a:latin typeface="Franklin Gothic Medium" pitchFamily="34" charset="0"/>
              </a:rPr>
              <a:t>Lepage</a:t>
            </a:r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, </a:t>
            </a:r>
            <a:r>
              <a:rPr lang="en-US" sz="1100" i="1" dirty="0" err="1" smtClean="0">
                <a:solidFill>
                  <a:srgbClr val="339966"/>
                </a:solidFill>
                <a:latin typeface="Franklin Gothic Medium" pitchFamily="34" charset="0"/>
              </a:rPr>
              <a:t>arXiv</a:t>
            </a:r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:  </a:t>
            </a:r>
            <a:r>
              <a:rPr lang="en-US" sz="1100" i="1" dirty="0" err="1" smtClean="0">
                <a:solidFill>
                  <a:srgbClr val="339966"/>
                </a:solidFill>
                <a:latin typeface="Franklin Gothic Medium" pitchFamily="34" charset="0"/>
              </a:rPr>
              <a:t>nucl-th</a:t>
            </a:r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/9706029</a:t>
            </a:r>
            <a:endParaRPr lang="en-US" dirty="0"/>
          </a:p>
        </p:txBody>
      </p:sp>
      <p:sp>
        <p:nvSpPr>
          <p:cNvPr id="155" name="Textfeld 154"/>
          <p:cNvSpPr txBox="1"/>
          <p:nvPr/>
        </p:nvSpPr>
        <p:spPr>
          <a:xfrm>
            <a:off x="266700" y="2111834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3399FF"/>
                </a:solidFill>
                <a:latin typeface="Franklin Gothic Medium" pitchFamily="34" charset="0"/>
              </a:rPr>
              <a:t>LO:  </a:t>
            </a:r>
            <a:r>
              <a:rPr lang="en-US" sz="1400" dirty="0" smtClean="0"/>
              <a:t>same as before (only long-range force), </a:t>
            </a:r>
          </a:p>
          <a:p>
            <a:pPr algn="l"/>
            <a:r>
              <a:rPr lang="en-US" sz="1400" dirty="0" smtClean="0"/>
              <a:t>              and        correctly reproduced for ∀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6" name="Grafik 155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355" y="2380670"/>
            <a:ext cx="264490" cy="230810"/>
          </a:xfrm>
          <a:prstGeom prst="rect">
            <a:avLst/>
          </a:prstGeom>
          <a:noFill/>
        </p:spPr>
      </p:pic>
      <p:pic>
        <p:nvPicPr>
          <p:cNvPr id="157" name="Grafik 156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8255" y="2380670"/>
            <a:ext cx="264490" cy="230810"/>
          </a:xfrm>
          <a:prstGeom prst="rect">
            <a:avLst/>
          </a:prstGeom>
          <a:noFill/>
        </p:spPr>
      </p:pic>
      <p:sp>
        <p:nvSpPr>
          <p:cNvPr id="158" name="Textfeld 157"/>
          <p:cNvSpPr txBox="1"/>
          <p:nvPr/>
        </p:nvSpPr>
        <p:spPr>
          <a:xfrm>
            <a:off x="266700" y="2847083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3399FF"/>
                </a:solidFill>
                <a:latin typeface="Franklin Gothic Medium" pitchFamily="34" charset="0"/>
              </a:rPr>
              <a:t>NLO: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Grafik 161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5346" y="2918937"/>
            <a:ext cx="2228854" cy="198120"/>
          </a:xfrm>
          <a:prstGeom prst="rect">
            <a:avLst/>
          </a:prstGeom>
          <a:noFill/>
          <a:ln/>
          <a:effectLst/>
        </p:spPr>
      </p:pic>
      <p:grpSp>
        <p:nvGrpSpPr>
          <p:cNvPr id="170" name="Gruppieren 169"/>
          <p:cNvGrpSpPr/>
          <p:nvPr/>
        </p:nvGrpSpPr>
        <p:grpSpPr>
          <a:xfrm>
            <a:off x="276225" y="3207454"/>
            <a:ext cx="8458200" cy="307777"/>
            <a:chOff x="571500" y="2895600"/>
            <a:chExt cx="8458200" cy="307777"/>
          </a:xfrm>
        </p:grpSpPr>
        <p:sp>
          <p:nvSpPr>
            <p:cNvPr id="163" name="Textfeld 162"/>
            <p:cNvSpPr txBox="1"/>
            <p:nvPr/>
          </p:nvSpPr>
          <p:spPr>
            <a:xfrm>
              <a:off x="571500" y="2895600"/>
              <a:ext cx="845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/>
                <a:t>Solve the LS equation for a given value of     and adjust the LEC           to reproduce the scattering length:</a:t>
              </a:r>
              <a:endParaRPr lang="en-US" sz="1400" dirty="0"/>
            </a:p>
          </p:txBody>
        </p:sp>
        <p:pic>
          <p:nvPicPr>
            <p:cNvPr id="165" name="Grafik 164" descr="TP_tmp.bmp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53100" y="2979058"/>
              <a:ext cx="428931" cy="181280"/>
            </a:xfrm>
            <a:prstGeom prst="rect">
              <a:avLst/>
            </a:prstGeom>
            <a:noFill/>
          </p:spPr>
        </p:pic>
        <p:pic>
          <p:nvPicPr>
            <p:cNvPr id="167" name="Grafik 166" descr="TP_tmp.bmp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09568" y="2986325"/>
              <a:ext cx="115900" cy="131750"/>
            </a:xfrm>
            <a:prstGeom prst="rect">
              <a:avLst/>
            </a:prstGeom>
            <a:noFill/>
          </p:spPr>
        </p:pic>
      </p:grpSp>
      <p:pic>
        <p:nvPicPr>
          <p:cNvPr id="175" name="Grafik 174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9989" y="3780190"/>
            <a:ext cx="777241" cy="167335"/>
          </a:xfrm>
          <a:prstGeom prst="rect">
            <a:avLst/>
          </a:prstGeom>
          <a:noFill/>
        </p:spPr>
      </p:pic>
      <p:pic>
        <p:nvPicPr>
          <p:cNvPr id="176" name="AutoShape 8"/>
          <p:cNvPicPr preferRelativeResize="0"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659302" y="3777014"/>
            <a:ext cx="325438" cy="177800"/>
          </a:xfrm>
          <a:prstGeom prst="rect">
            <a:avLst/>
          </a:prstGeom>
          <a:noFill/>
        </p:spPr>
      </p:pic>
      <p:pic>
        <p:nvPicPr>
          <p:cNvPr id="122" name="Grafik 121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7836" y="3656364"/>
            <a:ext cx="7071268" cy="441669"/>
          </a:xfrm>
          <a:prstGeom prst="rect">
            <a:avLst/>
          </a:prstGeom>
          <a:noFill/>
          <a:ln/>
          <a:effectLst/>
        </p:spPr>
      </p:pic>
      <p:sp>
        <p:nvSpPr>
          <p:cNvPr id="177" name="Rechteck 176"/>
          <p:cNvSpPr/>
          <p:nvPr/>
        </p:nvSpPr>
        <p:spPr>
          <a:xfrm>
            <a:off x="229045" y="4616960"/>
            <a:ext cx="2900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Prediction for the effective range:</a:t>
            </a:r>
            <a:endParaRPr lang="en-US" dirty="0"/>
          </a:p>
        </p:txBody>
      </p:sp>
      <p:sp>
        <p:nvSpPr>
          <p:cNvPr id="178" name="AutoShape 36"/>
          <p:cNvSpPr>
            <a:spLocks/>
          </p:cNvSpPr>
          <p:nvPr/>
        </p:nvSpPr>
        <p:spPr bwMode="auto">
          <a:xfrm rot="5400000">
            <a:off x="6623687" y="3384972"/>
            <a:ext cx="115397" cy="1575318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79" name="Text Box 39"/>
          <p:cNvSpPr txBox="1">
            <a:spLocks noChangeArrowheads="1"/>
          </p:cNvSpPr>
          <p:nvPr/>
        </p:nvSpPr>
        <p:spPr bwMode="auto">
          <a:xfrm>
            <a:off x="5542009" y="4218801"/>
            <a:ext cx="230223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i="1" dirty="0" err="1" smtClean="0">
                <a:solidFill>
                  <a:srgbClr val="996633"/>
                </a:solidFill>
                <a:latin typeface="Calisto MT" pitchFamily="18" charset="0"/>
              </a:rPr>
              <a:t>scatt</a:t>
            </a:r>
            <a:r>
              <a:rPr lang="de-DE" sz="1200" i="1" dirty="0" smtClean="0">
                <a:solidFill>
                  <a:srgbClr val="996633"/>
                </a:solidFill>
                <a:latin typeface="Calisto MT" pitchFamily="18" charset="0"/>
              </a:rPr>
              <a:t>. </a:t>
            </a:r>
            <a:r>
              <a:rPr lang="de-DE" sz="1200" i="1" dirty="0" err="1" smtClean="0">
                <a:solidFill>
                  <a:srgbClr val="996633"/>
                </a:solidFill>
                <a:latin typeface="Calisto MT" pitchFamily="18" charset="0"/>
              </a:rPr>
              <a:t>length</a:t>
            </a:r>
            <a:r>
              <a:rPr lang="de-DE" sz="1200" i="1" dirty="0" smtClean="0">
                <a:solidFill>
                  <a:srgbClr val="996633"/>
                </a:solidFill>
                <a:latin typeface="Calisto MT" pitchFamily="18" charset="0"/>
              </a:rPr>
              <a:t> in </a:t>
            </a:r>
            <a:r>
              <a:rPr lang="de-DE" sz="1200" i="1" dirty="0" err="1" smtClean="0">
                <a:solidFill>
                  <a:srgbClr val="996633"/>
                </a:solidFill>
                <a:latin typeface="Calisto MT" pitchFamily="18" charset="0"/>
              </a:rPr>
              <a:t>the</a:t>
            </a:r>
            <a:r>
              <a:rPr lang="de-DE" sz="1200" i="1" dirty="0" smtClean="0">
                <a:solidFill>
                  <a:srgbClr val="996633"/>
                </a:solidFill>
                <a:latin typeface="Calisto MT" pitchFamily="18" charset="0"/>
              </a:rPr>
              <a:t> </a:t>
            </a:r>
            <a:r>
              <a:rPr lang="de-DE" sz="1200" i="1" dirty="0" err="1" smtClean="0">
                <a:solidFill>
                  <a:srgbClr val="996633"/>
                </a:solidFill>
                <a:latin typeface="Calisto MT" pitchFamily="18" charset="0"/>
              </a:rPr>
              <a:t>underlying</a:t>
            </a:r>
            <a:r>
              <a:rPr lang="de-DE" sz="1200" i="1" dirty="0" smtClean="0">
                <a:solidFill>
                  <a:srgbClr val="996633"/>
                </a:solidFill>
                <a:latin typeface="Calisto MT" pitchFamily="18" charset="0"/>
              </a:rPr>
              <a:t> model</a:t>
            </a:r>
            <a:endParaRPr lang="de-DE" sz="1200" i="1" dirty="0">
              <a:solidFill>
                <a:srgbClr val="996633"/>
              </a:solidFill>
              <a:latin typeface="Calisto MT" pitchFamily="18" charset="0"/>
            </a:endParaRPr>
          </a:p>
        </p:txBody>
      </p:sp>
      <p:pic>
        <p:nvPicPr>
          <p:cNvPr id="182" name="Grafik 181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1720" y="4186260"/>
            <a:ext cx="2206475" cy="286012"/>
          </a:xfrm>
          <a:prstGeom prst="rect">
            <a:avLst/>
          </a:prstGeom>
          <a:noFill/>
          <a:ln/>
          <a:effectLst/>
        </p:spPr>
      </p:pic>
      <p:cxnSp>
        <p:nvCxnSpPr>
          <p:cNvPr id="187" name="Gerade Verbindung mit Pfeil 186"/>
          <p:cNvCxnSpPr/>
          <p:nvPr/>
        </p:nvCxnSpPr>
        <p:spPr bwMode="auto">
          <a:xfrm flipV="1">
            <a:off x="3395208" y="4062375"/>
            <a:ext cx="205274" cy="186612"/>
          </a:xfrm>
          <a:prstGeom prst="straightConnector1">
            <a:avLst/>
          </a:prstGeom>
          <a:noFill/>
          <a:ln w="9525" cap="flat" cmpd="sng" algn="ctr">
            <a:solidFill>
              <a:srgbClr val="996633"/>
            </a:solidFill>
            <a:prstDash val="solid"/>
            <a:round/>
            <a:headEnd type="none" w="med" len="med"/>
            <a:tailEnd type="stealth"/>
          </a:ln>
          <a:effectLst/>
        </p:spPr>
      </p:cxnSp>
      <p:pic>
        <p:nvPicPr>
          <p:cNvPr id="124" name="Grafik 123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2400" y="5013142"/>
            <a:ext cx="8522474" cy="450386"/>
          </a:xfrm>
          <a:prstGeom prst="rect">
            <a:avLst/>
          </a:prstGeom>
          <a:noFill/>
          <a:ln/>
          <a:effectLst/>
        </p:spPr>
      </p:pic>
      <p:pic>
        <p:nvPicPr>
          <p:cNvPr id="191" name="Grafik 190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968" y="5549645"/>
            <a:ext cx="203454" cy="165354"/>
          </a:xfrm>
          <a:prstGeom prst="rect">
            <a:avLst/>
          </a:prstGeom>
          <a:noFill/>
        </p:spPr>
      </p:pic>
      <p:pic>
        <p:nvPicPr>
          <p:cNvPr id="195" name="Grafik 194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009"/>
          <a:stretch>
            <a:fillRect/>
          </a:stretch>
        </p:blipFill>
        <p:spPr bwMode="auto">
          <a:xfrm>
            <a:off x="2172389" y="5549646"/>
            <a:ext cx="237688" cy="165354"/>
          </a:xfrm>
          <a:prstGeom prst="rect">
            <a:avLst/>
          </a:prstGeom>
          <a:noFill/>
          <a:ln/>
          <a:effectLst/>
        </p:spPr>
      </p:pic>
      <p:pic>
        <p:nvPicPr>
          <p:cNvPr id="206" name="Grafik 205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053"/>
          <a:stretch>
            <a:fillRect/>
          </a:stretch>
        </p:blipFill>
        <p:spPr bwMode="auto">
          <a:xfrm>
            <a:off x="6464976" y="5549643"/>
            <a:ext cx="214557" cy="165288"/>
          </a:xfrm>
          <a:prstGeom prst="rect">
            <a:avLst/>
          </a:prstGeom>
          <a:noFill/>
          <a:ln/>
          <a:effectLst/>
        </p:spPr>
      </p:pic>
      <p:sp>
        <p:nvSpPr>
          <p:cNvPr id="198" name="AutoShape 36"/>
          <p:cNvSpPr>
            <a:spLocks/>
          </p:cNvSpPr>
          <p:nvPr/>
        </p:nvSpPr>
        <p:spPr bwMode="auto">
          <a:xfrm rot="5400000">
            <a:off x="1155971" y="5208664"/>
            <a:ext cx="112283" cy="471196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99" name="AutoShape 36"/>
          <p:cNvSpPr>
            <a:spLocks/>
          </p:cNvSpPr>
          <p:nvPr/>
        </p:nvSpPr>
        <p:spPr bwMode="auto">
          <a:xfrm rot="5400000">
            <a:off x="2217156" y="4759338"/>
            <a:ext cx="118499" cy="1382290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200" name="AutoShape 36"/>
          <p:cNvSpPr>
            <a:spLocks/>
          </p:cNvSpPr>
          <p:nvPr/>
        </p:nvSpPr>
        <p:spPr bwMode="auto">
          <a:xfrm rot="5400000">
            <a:off x="6497795" y="4103764"/>
            <a:ext cx="124716" cy="2705877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207" name="Rechteck 206"/>
          <p:cNvSpPr/>
          <p:nvPr/>
        </p:nvSpPr>
        <p:spPr>
          <a:xfrm>
            <a:off x="270847" y="5850979"/>
            <a:ext cx="8649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</a:rPr>
              <a:t>The first nontrivial LET correctly reproduced provided one chooses             . The second LET can be reproduced for specific value of the cutoff,                          . Same conclusions for the shape parameters    .</a:t>
            </a:r>
            <a:endParaRPr lang="en-US" dirty="0"/>
          </a:p>
        </p:txBody>
      </p:sp>
      <p:pic>
        <p:nvPicPr>
          <p:cNvPr id="208" name="Grafik 207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53632" y="5934265"/>
            <a:ext cx="544831" cy="165430"/>
          </a:xfrm>
          <a:prstGeom prst="rect">
            <a:avLst/>
          </a:prstGeom>
          <a:noFill/>
          <a:ln/>
          <a:effectLst/>
        </p:spPr>
      </p:pic>
      <p:pic>
        <p:nvPicPr>
          <p:cNvPr id="211" name="Grafik 210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22908" y="6151474"/>
            <a:ext cx="1188723" cy="181280"/>
          </a:xfrm>
          <a:prstGeom prst="rect">
            <a:avLst/>
          </a:prstGeom>
          <a:noFill/>
          <a:ln/>
          <a:effectLst/>
        </p:spPr>
      </p:pic>
      <p:pic>
        <p:nvPicPr>
          <p:cNvPr id="213" name="Grafik 212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8800" y="6198128"/>
            <a:ext cx="131750" cy="1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hteck 170"/>
          <p:cNvSpPr/>
          <p:nvPr/>
        </p:nvSpPr>
        <p:spPr bwMode="auto">
          <a:xfrm>
            <a:off x="4786604" y="2509025"/>
            <a:ext cx="1421868" cy="242596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 bwMode="auto">
          <a:xfrm>
            <a:off x="0" y="-11"/>
            <a:ext cx="9144000" cy="83976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de-DE" smtClean="0"/>
              <a:t> </a:t>
            </a:r>
            <a:endParaRPr lang="de-DE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09938" y="17829"/>
            <a:ext cx="463986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Infinite cutoff limit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22" name="Rechteck 121"/>
          <p:cNvSpPr/>
          <p:nvPr/>
        </p:nvSpPr>
        <p:spPr>
          <a:xfrm>
            <a:off x="228600" y="1104900"/>
            <a:ext cx="2860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Prediction for the effective range:</a:t>
            </a:r>
            <a:endParaRPr lang="en-US" dirty="0"/>
          </a:p>
        </p:txBody>
      </p:sp>
      <p:sp>
        <p:nvSpPr>
          <p:cNvPr id="147" name="Textfeld 146"/>
          <p:cNvSpPr txBox="1"/>
          <p:nvPr/>
        </p:nvSpPr>
        <p:spPr>
          <a:xfrm>
            <a:off x="257713" y="2476500"/>
            <a:ext cx="8771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Notice that the infinite cutoff limit does not commute with Taylor expansion  of    in powers of     : </a:t>
            </a:r>
            <a:endParaRPr lang="en-US" sz="1400" dirty="0"/>
          </a:p>
        </p:txBody>
      </p:sp>
      <p:pic>
        <p:nvPicPr>
          <p:cNvPr id="161" name="Grafik 160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85225" y="2888580"/>
            <a:ext cx="4028786" cy="314021"/>
          </a:xfrm>
          <a:prstGeom prst="rect">
            <a:avLst/>
          </a:prstGeom>
          <a:noFill/>
          <a:ln/>
          <a:effectLst/>
        </p:spPr>
      </p:pic>
      <p:pic>
        <p:nvPicPr>
          <p:cNvPr id="166" name="Grafik 165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0894" y="2615447"/>
            <a:ext cx="198120" cy="115900"/>
          </a:xfrm>
          <a:prstGeom prst="rect">
            <a:avLst/>
          </a:prstGeom>
          <a:noFill/>
        </p:spPr>
      </p:pic>
      <p:pic>
        <p:nvPicPr>
          <p:cNvPr id="169" name="Grafik 168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3134" y="2605873"/>
            <a:ext cx="82220" cy="82220"/>
          </a:xfrm>
          <a:prstGeom prst="rect">
            <a:avLst/>
          </a:prstGeom>
          <a:noFill/>
        </p:spPr>
      </p:pic>
      <p:cxnSp>
        <p:nvCxnSpPr>
          <p:cNvPr id="173" name="Gerade Verbindung mit Pfeil 172"/>
          <p:cNvCxnSpPr/>
          <p:nvPr/>
        </p:nvCxnSpPr>
        <p:spPr bwMode="auto">
          <a:xfrm rot="5400000">
            <a:off x="4602368" y="2769937"/>
            <a:ext cx="199076" cy="165335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74" name="Rechteck 173"/>
          <p:cNvSpPr/>
          <p:nvPr/>
        </p:nvSpPr>
        <p:spPr>
          <a:xfrm>
            <a:off x="277954" y="3505200"/>
            <a:ext cx="8675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</a:rPr>
              <a:t>It is possible to take the limit              for   -matrix while keeping the scattering length correctly reproduced</a:t>
            </a:r>
            <a:endParaRPr lang="en-US" dirty="0"/>
          </a:p>
        </p:txBody>
      </p:sp>
      <p:pic>
        <p:nvPicPr>
          <p:cNvPr id="181" name="Grafik 180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5569" y="3584377"/>
            <a:ext cx="544831" cy="131750"/>
          </a:xfrm>
          <a:prstGeom prst="rect">
            <a:avLst/>
          </a:prstGeom>
          <a:noFill/>
        </p:spPr>
      </p:pic>
      <p:sp>
        <p:nvSpPr>
          <p:cNvPr id="183" name="Textfeld 182"/>
          <p:cNvSpPr txBox="1"/>
          <p:nvPr/>
        </p:nvSpPr>
        <p:spPr>
          <a:xfrm>
            <a:off x="803980" y="3834939"/>
            <a:ext cx="6317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cutoff-removed “</a:t>
            </a:r>
            <a:r>
              <a:rPr lang="en-US" sz="1400" dirty="0" err="1" smtClean="0"/>
              <a:t>nonperturbatively</a:t>
            </a:r>
            <a:r>
              <a:rPr lang="en-US" sz="1400" dirty="0" smtClean="0"/>
              <a:t>-renormalized” result for the effective range:</a:t>
            </a:r>
            <a:endParaRPr lang="en-US" sz="1400" dirty="0"/>
          </a:p>
        </p:txBody>
      </p:sp>
      <p:pic>
        <p:nvPicPr>
          <p:cNvPr id="185" name="Grafik 184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61" t="26973" r="79292" b="25897"/>
          <a:stretch>
            <a:fillRect/>
          </a:stretch>
        </p:blipFill>
        <p:spPr>
          <a:xfrm>
            <a:off x="3524251" y="3581245"/>
            <a:ext cx="135731" cy="196988"/>
          </a:xfrm>
          <a:prstGeom prst="rect">
            <a:avLst/>
          </a:prstGeom>
          <a:noFill/>
        </p:spPr>
      </p:pic>
      <p:pic>
        <p:nvPicPr>
          <p:cNvPr id="186" name="AutoShape 8"/>
          <p:cNvPicPr preferRelativeResize="0"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8421" y="3915048"/>
            <a:ext cx="325438" cy="177800"/>
          </a:xfrm>
          <a:prstGeom prst="rect">
            <a:avLst/>
          </a:prstGeom>
          <a:noFill/>
        </p:spPr>
      </p:pic>
      <p:pic>
        <p:nvPicPr>
          <p:cNvPr id="193" name="Grafik 192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86017" y="4266894"/>
            <a:ext cx="4343408" cy="381306"/>
          </a:xfrm>
          <a:prstGeom prst="rect">
            <a:avLst/>
          </a:prstGeom>
          <a:noFill/>
          <a:ln/>
          <a:effectLst/>
        </p:spPr>
      </p:pic>
      <p:pic>
        <p:nvPicPr>
          <p:cNvPr id="42" name="Grafik 41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42592" y="4761486"/>
            <a:ext cx="6324635" cy="472725"/>
          </a:xfrm>
          <a:prstGeom prst="rect">
            <a:avLst/>
          </a:prstGeom>
          <a:noFill/>
          <a:ln/>
          <a:effectLst/>
        </p:spPr>
      </p:pic>
      <p:pic>
        <p:nvPicPr>
          <p:cNvPr id="197" name="Grafik 196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058" y="5345228"/>
            <a:ext cx="203454" cy="165354"/>
          </a:xfrm>
          <a:prstGeom prst="rect">
            <a:avLst/>
          </a:prstGeom>
          <a:noFill/>
        </p:spPr>
      </p:pic>
      <p:pic>
        <p:nvPicPr>
          <p:cNvPr id="205" name="Grafik 204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608"/>
          <a:stretch>
            <a:fillRect/>
          </a:stretch>
        </p:blipFill>
        <p:spPr bwMode="auto">
          <a:xfrm>
            <a:off x="3058030" y="5345228"/>
            <a:ext cx="356700" cy="165411"/>
          </a:xfrm>
          <a:prstGeom prst="rect">
            <a:avLst/>
          </a:prstGeom>
          <a:noFill/>
          <a:ln/>
          <a:effectLst/>
        </p:spPr>
      </p:pic>
      <p:sp>
        <p:nvSpPr>
          <p:cNvPr id="202" name="AutoShape 36"/>
          <p:cNvSpPr>
            <a:spLocks/>
          </p:cNvSpPr>
          <p:nvPr/>
        </p:nvSpPr>
        <p:spPr bwMode="auto">
          <a:xfrm rot="5400000">
            <a:off x="2314061" y="5004247"/>
            <a:ext cx="112283" cy="471196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203" name="AutoShape 36"/>
          <p:cNvSpPr>
            <a:spLocks/>
          </p:cNvSpPr>
          <p:nvPr/>
        </p:nvSpPr>
        <p:spPr bwMode="auto">
          <a:xfrm rot="5400000">
            <a:off x="3140452" y="4807218"/>
            <a:ext cx="111193" cy="885002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209" name="Rechteck 208"/>
          <p:cNvSpPr/>
          <p:nvPr/>
        </p:nvSpPr>
        <p:spPr>
          <a:xfrm>
            <a:off x="1687664" y="5673923"/>
            <a:ext cx="4461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the first non-trivial LET is broken after taking the limit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0" name="AutoShape 8"/>
          <p:cNvPicPr preferRelativeResize="0"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381284" y="5746958"/>
            <a:ext cx="325438" cy="177800"/>
          </a:xfrm>
          <a:prstGeom prst="rect">
            <a:avLst/>
          </a:prstGeom>
          <a:noFill/>
        </p:spPr>
      </p:pic>
      <p:pic>
        <p:nvPicPr>
          <p:cNvPr id="212" name="Grafik 211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7033" y="5758488"/>
            <a:ext cx="544831" cy="131750"/>
          </a:xfrm>
          <a:prstGeom prst="rect">
            <a:avLst/>
          </a:prstGeom>
          <a:noFill/>
        </p:spPr>
      </p:pic>
      <p:grpSp>
        <p:nvGrpSpPr>
          <p:cNvPr id="43" name="Gruppieren 42"/>
          <p:cNvGrpSpPr/>
          <p:nvPr/>
        </p:nvGrpSpPr>
        <p:grpSpPr>
          <a:xfrm>
            <a:off x="228600" y="6134100"/>
            <a:ext cx="6630341" cy="307777"/>
            <a:chOff x="228600" y="6134100"/>
            <a:chExt cx="6630341" cy="307777"/>
          </a:xfrm>
        </p:grpSpPr>
        <p:sp>
          <p:nvSpPr>
            <p:cNvPr id="214" name="Rechteck 213"/>
            <p:cNvSpPr/>
            <p:nvPr/>
          </p:nvSpPr>
          <p:spPr>
            <a:xfrm>
              <a:off x="228600" y="6134100"/>
              <a:ext cx="66303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Similarly, the LETs for the shape parameters are also broken in the infinite-    limit.</a:t>
              </a:r>
              <a:endParaRPr lang="en-US" dirty="0"/>
            </a:p>
          </p:txBody>
        </p:sp>
        <p:pic>
          <p:nvPicPr>
            <p:cNvPr id="215" name="Grafik 214" descr="TP_tmp.b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4504"/>
            <a:stretch>
              <a:fillRect/>
            </a:stretch>
          </p:blipFill>
          <p:spPr>
            <a:xfrm>
              <a:off x="6191370" y="6224038"/>
              <a:ext cx="138911" cy="131750"/>
            </a:xfrm>
            <a:prstGeom prst="rect">
              <a:avLst/>
            </a:prstGeom>
            <a:noFill/>
          </p:spPr>
        </p:pic>
      </p:grpSp>
      <p:pic>
        <p:nvPicPr>
          <p:cNvPr id="35" name="Grafik 34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0098" y="1500508"/>
            <a:ext cx="8522474" cy="450386"/>
          </a:xfrm>
          <a:prstGeom prst="rect">
            <a:avLst/>
          </a:prstGeom>
          <a:noFill/>
          <a:ln/>
          <a:effectLst/>
        </p:spPr>
      </p:pic>
      <p:pic>
        <p:nvPicPr>
          <p:cNvPr id="36" name="Grafik 35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666" y="2037011"/>
            <a:ext cx="203454" cy="165354"/>
          </a:xfrm>
          <a:prstGeom prst="rect">
            <a:avLst/>
          </a:prstGeom>
          <a:noFill/>
        </p:spPr>
      </p:pic>
      <p:pic>
        <p:nvPicPr>
          <p:cNvPr id="37" name="Grafik 36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009"/>
          <a:stretch>
            <a:fillRect/>
          </a:stretch>
        </p:blipFill>
        <p:spPr bwMode="auto">
          <a:xfrm>
            <a:off x="2150087" y="2037012"/>
            <a:ext cx="237688" cy="165354"/>
          </a:xfrm>
          <a:prstGeom prst="rect">
            <a:avLst/>
          </a:prstGeom>
          <a:noFill/>
          <a:ln/>
          <a:effectLst/>
        </p:spPr>
      </p:pic>
      <p:pic>
        <p:nvPicPr>
          <p:cNvPr id="38" name="Grafik 37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053"/>
          <a:stretch>
            <a:fillRect/>
          </a:stretch>
        </p:blipFill>
        <p:spPr bwMode="auto">
          <a:xfrm>
            <a:off x="6442674" y="2037009"/>
            <a:ext cx="214557" cy="165288"/>
          </a:xfrm>
          <a:prstGeom prst="rect">
            <a:avLst/>
          </a:prstGeom>
          <a:noFill/>
          <a:ln/>
          <a:effectLst/>
        </p:spPr>
      </p:pic>
      <p:sp>
        <p:nvSpPr>
          <p:cNvPr id="39" name="AutoShape 36"/>
          <p:cNvSpPr>
            <a:spLocks/>
          </p:cNvSpPr>
          <p:nvPr/>
        </p:nvSpPr>
        <p:spPr bwMode="auto">
          <a:xfrm rot="5400000">
            <a:off x="1133669" y="1696030"/>
            <a:ext cx="112283" cy="471196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40" name="AutoShape 36"/>
          <p:cNvSpPr>
            <a:spLocks/>
          </p:cNvSpPr>
          <p:nvPr/>
        </p:nvSpPr>
        <p:spPr bwMode="auto">
          <a:xfrm rot="5400000">
            <a:off x="2194854" y="1246704"/>
            <a:ext cx="118499" cy="1382290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41" name="AutoShape 36"/>
          <p:cNvSpPr>
            <a:spLocks/>
          </p:cNvSpPr>
          <p:nvPr/>
        </p:nvSpPr>
        <p:spPr bwMode="auto">
          <a:xfrm rot="5400000">
            <a:off x="6475493" y="591130"/>
            <a:ext cx="124716" cy="2705877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 bwMode="auto">
          <a:xfrm>
            <a:off x="0" y="-11"/>
            <a:ext cx="9144000" cy="83976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de-DE" smtClean="0"/>
              <a:t> </a:t>
            </a:r>
            <a:endParaRPr lang="de-DE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09911" y="17829"/>
            <a:ext cx="2770309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Discussion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19100" y="1150003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Breakdown of LETs in E(F)T calculations of that kind (i.e. based on solving the LS equation with a given “long-range” and a series of contact interactions) in the limit             can easily be understood. In general:</a:t>
            </a:r>
            <a:endParaRPr lang="en-US" sz="1400" dirty="0"/>
          </a:p>
        </p:txBody>
      </p:sp>
      <p:pic>
        <p:nvPicPr>
          <p:cNvPr id="36" name="Grafik 3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9700" y="1450457"/>
            <a:ext cx="544831" cy="131750"/>
          </a:xfrm>
          <a:prstGeom prst="rect">
            <a:avLst/>
          </a:prstGeom>
          <a:noFill/>
        </p:spPr>
      </p:pic>
      <p:sp>
        <p:nvSpPr>
          <p:cNvPr id="52" name="Textfeld 51"/>
          <p:cNvSpPr txBox="1"/>
          <p:nvPr/>
        </p:nvSpPr>
        <p:spPr>
          <a:xfrm>
            <a:off x="478356" y="3347514"/>
            <a:ext cx="843704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400" dirty="0" smtClean="0"/>
              <a:t>The first     (depending on the model/order of calculation) coefficients are “protected” by the analytic pro-</a:t>
            </a:r>
            <a:r>
              <a:rPr lang="en-US" sz="1400" dirty="0" err="1" smtClean="0"/>
              <a:t>perties</a:t>
            </a:r>
            <a:r>
              <a:rPr lang="en-US" sz="1400" dirty="0" smtClean="0"/>
              <a:t> of the amplitude (cf. MERE) once     ‘s are appropriately tuned           </a:t>
            </a:r>
            <a:endParaRPr lang="en-US" sz="1400" dirty="0"/>
          </a:p>
        </p:txBody>
      </p:sp>
      <p:pic>
        <p:nvPicPr>
          <p:cNvPr id="57" name="Grafik 5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53200" y="3653007"/>
            <a:ext cx="2212726" cy="230884"/>
          </a:xfrm>
          <a:prstGeom prst="rect">
            <a:avLst/>
          </a:prstGeom>
          <a:noFill/>
          <a:ln/>
          <a:effectLst/>
        </p:spPr>
      </p:pic>
      <p:pic>
        <p:nvPicPr>
          <p:cNvPr id="66" name="Grafik 6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828"/>
          <a:stretch>
            <a:fillRect/>
          </a:stretch>
        </p:blipFill>
        <p:spPr bwMode="auto">
          <a:xfrm>
            <a:off x="1905000" y="2648357"/>
            <a:ext cx="6143340" cy="445771"/>
          </a:xfrm>
          <a:prstGeom prst="rect">
            <a:avLst/>
          </a:prstGeom>
          <a:noFill/>
          <a:ln/>
          <a:effectLst/>
        </p:spPr>
      </p:pic>
      <p:pic>
        <p:nvPicPr>
          <p:cNvPr id="68" name="Grafik 67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579"/>
          <a:stretch>
            <a:fillRect/>
          </a:stretch>
        </p:blipFill>
        <p:spPr>
          <a:xfrm>
            <a:off x="533400" y="2060293"/>
            <a:ext cx="3657600" cy="445771"/>
          </a:xfrm>
          <a:prstGeom prst="rect">
            <a:avLst/>
          </a:prstGeom>
          <a:noFill/>
        </p:spPr>
      </p:pic>
      <p:pic>
        <p:nvPicPr>
          <p:cNvPr id="70" name="Grafik 69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1110" y="3487540"/>
            <a:ext cx="148590" cy="82220"/>
          </a:xfrm>
          <a:prstGeom prst="rect">
            <a:avLst/>
          </a:prstGeom>
          <a:noFill/>
        </p:spPr>
      </p:pic>
      <p:pic>
        <p:nvPicPr>
          <p:cNvPr id="72" name="Grafik 71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680361"/>
            <a:ext cx="181280" cy="165430"/>
          </a:xfrm>
          <a:prstGeom prst="rect">
            <a:avLst/>
          </a:prstGeom>
          <a:noFill/>
        </p:spPr>
      </p:pic>
      <p:pic>
        <p:nvPicPr>
          <p:cNvPr id="73" name="AutoShape 8"/>
          <p:cNvPicPr preferRelativeResize="0"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34100" y="3693391"/>
            <a:ext cx="325438" cy="177800"/>
          </a:xfrm>
          <a:prstGeom prst="rect">
            <a:avLst/>
          </a:prstGeom>
          <a:noFill/>
        </p:spPr>
      </p:pic>
      <p:sp>
        <p:nvSpPr>
          <p:cNvPr id="74" name="Textfeld 73"/>
          <p:cNvSpPr txBox="1"/>
          <p:nvPr/>
        </p:nvSpPr>
        <p:spPr>
          <a:xfrm>
            <a:off x="478356" y="4120679"/>
            <a:ext cx="8208444" cy="104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400" dirty="0" smtClean="0"/>
              <a:t>However, higher “unprotected” coefficients in the “</a:t>
            </a:r>
            <a:r>
              <a:rPr lang="en-US" sz="1400" dirty="0" err="1" smtClean="0"/>
              <a:t>chiral</a:t>
            </a:r>
            <a:r>
              <a:rPr lang="en-US" sz="1400" dirty="0" smtClean="0"/>
              <a:t>” expansion do, in general, depend on          .  This dependence involves log’s and positive powers of          since the potential is non-</a:t>
            </a:r>
            <a:r>
              <a:rPr lang="en-US" sz="1400" dirty="0" err="1" smtClean="0"/>
              <a:t>renormalizable</a:t>
            </a:r>
            <a:r>
              <a:rPr lang="en-US" sz="1400" dirty="0" smtClean="0"/>
              <a:t> (in the usual sense)         choosing             will spoil the LETs for the lower coefficients. The amplitude gets controlled by       -  and     -terms which would be subtracted in the SR scheme</a:t>
            </a:r>
          </a:p>
        </p:txBody>
      </p:sp>
      <p:pic>
        <p:nvPicPr>
          <p:cNvPr id="76" name="Grafik 75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2900" y="4219149"/>
            <a:ext cx="413082" cy="181280"/>
          </a:xfrm>
          <a:prstGeom prst="rect">
            <a:avLst/>
          </a:prstGeom>
          <a:noFill/>
        </p:spPr>
      </p:pic>
      <p:pic>
        <p:nvPicPr>
          <p:cNvPr id="77" name="Grafik 76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4455" y="4458863"/>
            <a:ext cx="413082" cy="181280"/>
          </a:xfrm>
          <a:prstGeom prst="rect">
            <a:avLst/>
          </a:prstGeom>
          <a:noFill/>
        </p:spPr>
      </p:pic>
      <p:sp>
        <p:nvSpPr>
          <p:cNvPr id="78" name="Text Box 39"/>
          <p:cNvSpPr txBox="1">
            <a:spLocks noChangeArrowheads="1"/>
          </p:cNvSpPr>
          <p:nvPr/>
        </p:nvSpPr>
        <p:spPr bwMode="auto">
          <a:xfrm>
            <a:off x="4495800" y="1858172"/>
            <a:ext cx="250280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i="1" dirty="0" err="1" smtClean="0">
                <a:solidFill>
                  <a:srgbClr val="996633"/>
                </a:solidFill>
                <a:latin typeface="Calisto MT" pitchFamily="18" charset="0"/>
              </a:rPr>
              <a:t>set</a:t>
            </a:r>
            <a:r>
              <a:rPr lang="de-DE" sz="1200" i="1" dirty="0" smtClean="0">
                <a:solidFill>
                  <a:srgbClr val="996633"/>
                </a:solidFill>
                <a:latin typeface="Calisto MT" pitchFamily="18" charset="0"/>
              </a:rPr>
              <a:t> </a:t>
            </a:r>
            <a:r>
              <a:rPr lang="de-DE" sz="1200" i="1" dirty="0" err="1" smtClean="0">
                <a:solidFill>
                  <a:srgbClr val="996633"/>
                </a:solidFill>
                <a:latin typeface="Calisto MT" pitchFamily="18" charset="0"/>
              </a:rPr>
              <a:t>of</a:t>
            </a:r>
            <a:r>
              <a:rPr lang="de-DE" sz="1200" i="1" dirty="0" smtClean="0">
                <a:solidFill>
                  <a:srgbClr val="996633"/>
                </a:solidFill>
                <a:latin typeface="Calisto MT" pitchFamily="18" charset="0"/>
              </a:rPr>
              <a:t> </a:t>
            </a:r>
            <a:r>
              <a:rPr lang="de-DE" sz="1200" i="1" dirty="0" err="1" smtClean="0">
                <a:solidFill>
                  <a:srgbClr val="996633"/>
                </a:solidFill>
                <a:latin typeface="Calisto MT" pitchFamily="18" charset="0"/>
              </a:rPr>
              <a:t>dimension-less</a:t>
            </a:r>
            <a:r>
              <a:rPr lang="de-DE" sz="1200" i="1" dirty="0" smtClean="0">
                <a:solidFill>
                  <a:srgbClr val="996633"/>
                </a:solidFill>
                <a:latin typeface="Calisto MT" pitchFamily="18" charset="0"/>
              </a:rPr>
              <a:t> </a:t>
            </a:r>
            <a:r>
              <a:rPr lang="de-DE" sz="1200" i="1" dirty="0" err="1" smtClean="0">
                <a:solidFill>
                  <a:srgbClr val="996633"/>
                </a:solidFill>
                <a:latin typeface="Calisto MT" pitchFamily="18" charset="0"/>
              </a:rPr>
              <a:t>couling</a:t>
            </a:r>
            <a:r>
              <a:rPr lang="de-DE" sz="1200" i="1" dirty="0" smtClean="0">
                <a:solidFill>
                  <a:srgbClr val="996633"/>
                </a:solidFill>
                <a:latin typeface="Calisto MT" pitchFamily="18" charset="0"/>
              </a:rPr>
              <a:t> </a:t>
            </a:r>
            <a:r>
              <a:rPr lang="de-DE" sz="1200" i="1" dirty="0" err="1" smtClean="0">
                <a:solidFill>
                  <a:srgbClr val="996633"/>
                </a:solidFill>
                <a:latin typeface="Calisto MT" pitchFamily="18" charset="0"/>
              </a:rPr>
              <a:t>constants</a:t>
            </a:r>
            <a:endParaRPr lang="de-DE" sz="1200" i="1" dirty="0">
              <a:solidFill>
                <a:srgbClr val="996633"/>
              </a:solidFill>
              <a:latin typeface="Calisto MT" pitchFamily="18" charset="0"/>
            </a:endParaRPr>
          </a:p>
        </p:txBody>
      </p:sp>
      <p:cxnSp>
        <p:nvCxnSpPr>
          <p:cNvPr id="84" name="Gerade Verbindung 83"/>
          <p:cNvCxnSpPr/>
          <p:nvPr/>
        </p:nvCxnSpPr>
        <p:spPr bwMode="auto">
          <a:xfrm rot="10800000">
            <a:off x="3848100" y="1973440"/>
            <a:ext cx="723900" cy="0"/>
          </a:xfrm>
          <a:prstGeom prst="line">
            <a:avLst/>
          </a:prstGeom>
          <a:noFill/>
          <a:ln w="1270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mit Pfeil 85"/>
          <p:cNvCxnSpPr/>
          <p:nvPr/>
        </p:nvCxnSpPr>
        <p:spPr bwMode="auto">
          <a:xfrm rot="5400000">
            <a:off x="3733800" y="2087740"/>
            <a:ext cx="228600" cy="1588"/>
          </a:xfrm>
          <a:prstGeom prst="straightConnector1">
            <a:avLst/>
          </a:prstGeom>
          <a:noFill/>
          <a:ln w="12700" cap="flat" cmpd="sng" algn="ctr">
            <a:solidFill>
              <a:srgbClr val="996633"/>
            </a:solidFill>
            <a:prstDash val="solid"/>
            <a:round/>
            <a:headEnd type="none" w="med" len="med"/>
            <a:tailEnd type="stealth"/>
          </a:ln>
          <a:effectLst/>
        </p:spPr>
      </p:cxnSp>
      <p:pic>
        <p:nvPicPr>
          <p:cNvPr id="87" name="AutoShape 8"/>
          <p:cNvPicPr preferRelativeResize="0"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71700" y="4700325"/>
            <a:ext cx="325438" cy="177800"/>
          </a:xfrm>
          <a:prstGeom prst="rect">
            <a:avLst/>
          </a:prstGeom>
          <a:noFill/>
        </p:spPr>
      </p:pic>
      <p:pic>
        <p:nvPicPr>
          <p:cNvPr id="89" name="Grafik 88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8373" y="4936483"/>
            <a:ext cx="198120" cy="131750"/>
          </a:xfrm>
          <a:prstGeom prst="rect">
            <a:avLst/>
          </a:prstGeom>
          <a:noFill/>
        </p:spPr>
      </p:pic>
      <p:pic>
        <p:nvPicPr>
          <p:cNvPr id="91" name="Grafik 90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5831" y="4944351"/>
            <a:ext cx="280340" cy="131750"/>
          </a:xfrm>
          <a:prstGeom prst="rect">
            <a:avLst/>
          </a:prstGeom>
          <a:noFill/>
        </p:spPr>
      </p:pic>
      <p:pic>
        <p:nvPicPr>
          <p:cNvPr id="93" name="Grafik 92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7142" y="4707883"/>
            <a:ext cx="577521" cy="165430"/>
          </a:xfrm>
          <a:prstGeom prst="rect">
            <a:avLst/>
          </a:prstGeom>
          <a:noFill/>
        </p:spPr>
      </p:pic>
      <p:pic>
        <p:nvPicPr>
          <p:cNvPr id="94" name="AutoShape 8"/>
          <p:cNvPicPr preferRelativeResize="0"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02867" y="5354247"/>
            <a:ext cx="325438" cy="177800"/>
          </a:xfrm>
          <a:prstGeom prst="rect">
            <a:avLst/>
          </a:prstGeom>
          <a:noFill/>
        </p:spPr>
      </p:pic>
      <p:sp>
        <p:nvSpPr>
          <p:cNvPr id="95" name="Rechteck 94"/>
          <p:cNvSpPr/>
          <p:nvPr/>
        </p:nvSpPr>
        <p:spPr>
          <a:xfrm>
            <a:off x="998368" y="5273351"/>
            <a:ext cx="70819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improper (for EFT) choice of renormalization conditions</a:t>
            </a:r>
            <a:r>
              <a:rPr lang="en-US" sz="1400" dirty="0" smtClean="0">
                <a:solidFill>
                  <a:srgbClr val="000000"/>
                </a:solidFill>
              </a:rPr>
              <a:t>, cf. KSW-result with  </a:t>
            </a:r>
            <a:endParaRPr lang="en-US" dirty="0"/>
          </a:p>
        </p:txBody>
      </p:sp>
      <p:pic>
        <p:nvPicPr>
          <p:cNvPr id="97" name="Grafik 96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7229" y="5386385"/>
            <a:ext cx="544831" cy="131750"/>
          </a:xfrm>
          <a:prstGeom prst="rect">
            <a:avLst/>
          </a:prstGeom>
          <a:noFill/>
        </p:spPr>
      </p:pic>
      <p:sp>
        <p:nvSpPr>
          <p:cNvPr id="28" name="Textfeld 27"/>
          <p:cNvSpPr txBox="1"/>
          <p:nvPr/>
        </p:nvSpPr>
        <p:spPr>
          <a:xfrm>
            <a:off x="513351" y="5882757"/>
            <a:ext cx="839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Our results are in line with the recent (numerical) studies based on </a:t>
            </a:r>
            <a:r>
              <a:rPr lang="en-US" sz="1400" dirty="0" err="1" smtClean="0"/>
              <a:t>chiral</a:t>
            </a:r>
            <a:r>
              <a:rPr lang="en-US" sz="1400" dirty="0" smtClean="0"/>
              <a:t> potentials up to N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LO, see: </a:t>
            </a:r>
            <a:endParaRPr lang="en-US" sz="1400" dirty="0"/>
          </a:p>
        </p:txBody>
      </p:sp>
      <p:sp>
        <p:nvSpPr>
          <p:cNvPr id="29" name="Rechteck 28"/>
          <p:cNvSpPr/>
          <p:nvPr/>
        </p:nvSpPr>
        <p:spPr>
          <a:xfrm>
            <a:off x="462531" y="6135851"/>
            <a:ext cx="51748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Yang, </a:t>
            </a:r>
            <a:r>
              <a:rPr lang="en-US" sz="1100" i="1" dirty="0" err="1" smtClean="0">
                <a:solidFill>
                  <a:srgbClr val="339966"/>
                </a:solidFill>
                <a:latin typeface="Franklin Gothic Medium" pitchFamily="34" charset="0"/>
              </a:rPr>
              <a:t>Elster</a:t>
            </a:r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, Phillips, PRC77 (2008) 014002; arXiv:0901.2663; arXiv:0905.4943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 bwMode="auto">
          <a:xfrm>
            <a:off x="0" y="-12"/>
            <a:ext cx="9144000" cy="1028711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de-DE" smtClean="0"/>
              <a:t> </a:t>
            </a:r>
            <a:endParaRPr lang="de-DE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37997" y="68759"/>
            <a:ext cx="5788764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 more realistic model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5614196" y="4246660"/>
            <a:ext cx="3088519" cy="2414336"/>
            <a:chOff x="5614196" y="4246660"/>
            <a:chExt cx="3088519" cy="241433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14196" y="4304372"/>
              <a:ext cx="3023391" cy="23566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3302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7985165" y="4246660"/>
              <a:ext cx="71755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dirty="0">
                  <a:latin typeface="Times New Roman" pitchFamily="18" charset="0"/>
                </a:rPr>
                <a:t>r  [</a:t>
              </a:r>
              <a:r>
                <a:rPr lang="de-DE" dirty="0" err="1">
                  <a:latin typeface="Times New Roman" pitchFamily="18" charset="0"/>
                </a:rPr>
                <a:t>fm</a:t>
              </a:r>
              <a:r>
                <a:rPr lang="de-DE" dirty="0">
                  <a:latin typeface="Times New Roman" pitchFamily="18" charset="0"/>
                </a:rPr>
                <a:t>]</a:t>
              </a:r>
            </a:p>
          </p:txBody>
        </p: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383590" y="713601"/>
            <a:ext cx="385015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i="1" dirty="0" err="1" smtClean="0">
                <a:solidFill>
                  <a:schemeClr val="bg1"/>
                </a:solidFill>
                <a:latin typeface="Franklin Gothic Medium" pitchFamily="34" charset="0"/>
              </a:rPr>
              <a:t>Minossi</a:t>
            </a:r>
            <a:r>
              <a:rPr lang="de-DE" sz="1200" i="1" dirty="0" smtClean="0">
                <a:solidFill>
                  <a:schemeClr val="bg1"/>
                </a:solidFill>
                <a:latin typeface="Franklin Gothic Medium" pitchFamily="34" charset="0"/>
              </a:rPr>
              <a:t>, E.E., </a:t>
            </a:r>
            <a:r>
              <a:rPr lang="de-DE" sz="1200" i="1" dirty="0" err="1" smtClean="0">
                <a:solidFill>
                  <a:schemeClr val="bg1"/>
                </a:solidFill>
                <a:latin typeface="Franklin Gothic Medium" pitchFamily="34" charset="0"/>
              </a:rPr>
              <a:t>Nogga</a:t>
            </a:r>
            <a:r>
              <a:rPr lang="de-DE" sz="1200" i="1" dirty="0" smtClean="0">
                <a:solidFill>
                  <a:schemeClr val="bg1"/>
                </a:solidFill>
                <a:latin typeface="Franklin Gothic Medium" pitchFamily="34" charset="0"/>
              </a:rPr>
              <a:t>, </a:t>
            </a:r>
            <a:r>
              <a:rPr lang="de-DE" sz="1200" i="1" dirty="0" err="1" smtClean="0">
                <a:solidFill>
                  <a:schemeClr val="bg1"/>
                </a:solidFill>
                <a:latin typeface="Franklin Gothic Medium" pitchFamily="34" charset="0"/>
              </a:rPr>
              <a:t>Pavon</a:t>
            </a:r>
            <a:r>
              <a:rPr lang="de-DE" sz="1200" i="1" dirty="0" smtClean="0">
                <a:solidFill>
                  <a:schemeClr val="bg1"/>
                </a:solidFill>
                <a:latin typeface="Franklin Gothic Medium" pitchFamily="34" charset="0"/>
              </a:rPr>
              <a:t> Valderrama, in </a:t>
            </a:r>
            <a:r>
              <a:rPr lang="de-DE" sz="1200" i="1" dirty="0" err="1" smtClean="0">
                <a:solidFill>
                  <a:schemeClr val="bg1"/>
                </a:solidFill>
                <a:latin typeface="Franklin Gothic Medium" pitchFamily="34" charset="0"/>
              </a:rPr>
              <a:t>preparation</a:t>
            </a:r>
            <a:endParaRPr lang="de-DE" sz="1200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31165" y="1148577"/>
            <a:ext cx="4542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MERE allows for a well-defined power counting if the long-range interaction is exactly known.</a:t>
            </a:r>
            <a:endParaRPr lang="en-US" sz="1200" i="1" dirty="0" smtClean="0">
              <a:solidFill>
                <a:srgbClr val="339966"/>
              </a:solidFill>
              <a:latin typeface="Franklin Gothic Medium" pitchFamily="34" charset="0"/>
            </a:endParaRPr>
          </a:p>
          <a:p>
            <a:pPr algn="l"/>
            <a:r>
              <a:rPr lang="en-US" sz="1200" i="1" dirty="0" smtClean="0">
                <a:solidFill>
                  <a:srgbClr val="339966"/>
                </a:solidFill>
                <a:latin typeface="Franklin Gothic Medium" pitchFamily="34" charset="0"/>
              </a:rPr>
              <a:t>Lepage’97, Steele, Furnstahl’99</a:t>
            </a:r>
            <a:endParaRPr lang="en-US" sz="1400" dirty="0"/>
          </a:p>
        </p:txBody>
      </p:sp>
      <p:pic>
        <p:nvPicPr>
          <p:cNvPr id="30" name="Grafik 29" descr="poten_approx.jpg"/>
          <p:cNvPicPr>
            <a:picLocks noChangeAspect="1"/>
          </p:cNvPicPr>
          <p:nvPr/>
        </p:nvPicPr>
        <p:blipFill>
          <a:blip r:embed="rId15" cstate="print"/>
          <a:srcRect t="12545" r="36970" b="6530"/>
          <a:stretch>
            <a:fillRect/>
          </a:stretch>
        </p:blipFill>
        <p:spPr>
          <a:xfrm>
            <a:off x="5616588" y="1156848"/>
            <a:ext cx="3021775" cy="2741608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Textfeld 36"/>
          <p:cNvSpPr txBox="1"/>
          <p:nvPr/>
        </p:nvSpPr>
        <p:spPr>
          <a:xfrm rot="16200000">
            <a:off x="4698127" y="2171912"/>
            <a:ext cx="2033357" cy="259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internucleon</a:t>
            </a:r>
            <a:r>
              <a:rPr lang="de-DE" sz="1200" dirty="0" smtClean="0"/>
              <a:t>  potential  [</a:t>
            </a:r>
            <a:r>
              <a:rPr lang="de-DE" sz="1200" dirty="0" err="1" smtClean="0"/>
              <a:t>MeV</a:t>
            </a:r>
            <a:r>
              <a:rPr lang="de-DE" sz="1200" dirty="0" smtClean="0"/>
              <a:t>]</a:t>
            </a:r>
            <a:endParaRPr lang="de-DE" sz="1200" dirty="0"/>
          </a:p>
        </p:txBody>
      </p:sp>
      <p:sp>
        <p:nvSpPr>
          <p:cNvPr id="40" name="Textfeld 39"/>
          <p:cNvSpPr txBox="1"/>
          <p:nvPr/>
        </p:nvSpPr>
        <p:spPr>
          <a:xfrm>
            <a:off x="5876261" y="3547520"/>
            <a:ext cx="2600513" cy="259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separation</a:t>
            </a:r>
            <a:r>
              <a:rPr lang="de-DE" sz="1200" dirty="0" smtClean="0"/>
              <a:t> </a:t>
            </a:r>
            <a:r>
              <a:rPr lang="de-DE" sz="1200" dirty="0" err="1" smtClean="0"/>
              <a:t>between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nucleons</a:t>
            </a:r>
            <a:r>
              <a:rPr lang="de-DE" sz="1200" dirty="0" smtClean="0"/>
              <a:t>  [</a:t>
            </a:r>
            <a:r>
              <a:rPr lang="de-DE" sz="1200" dirty="0" err="1" smtClean="0"/>
              <a:t>fm</a:t>
            </a:r>
            <a:r>
              <a:rPr lang="de-DE" sz="1200" dirty="0" smtClean="0"/>
              <a:t>]</a:t>
            </a:r>
            <a:endParaRPr lang="de-DE" sz="1200" dirty="0"/>
          </a:p>
        </p:txBody>
      </p:sp>
      <p:sp>
        <p:nvSpPr>
          <p:cNvPr id="43" name="Textfeld 42"/>
          <p:cNvSpPr txBox="1"/>
          <p:nvPr/>
        </p:nvSpPr>
        <p:spPr>
          <a:xfrm>
            <a:off x="7274820" y="2191799"/>
            <a:ext cx="1324029" cy="38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sz="1100" i="1" dirty="0" err="1" smtClean="0">
                <a:solidFill>
                  <a:srgbClr val="777777"/>
                </a:solidFill>
                <a:latin typeface="Calisto MT" pitchFamily="18" charset="0"/>
              </a:rPr>
              <a:t>chiral</a:t>
            </a:r>
            <a:r>
              <a:rPr lang="en-US" sz="1100" i="1" dirty="0" smtClean="0">
                <a:solidFill>
                  <a:srgbClr val="777777"/>
                </a:solidFill>
                <a:latin typeface="Calisto MT" pitchFamily="18" charset="0"/>
              </a:rPr>
              <a:t> expansion of </a:t>
            </a:r>
          </a:p>
          <a:p>
            <a:pPr algn="l">
              <a:lnSpc>
                <a:spcPts val="1100"/>
              </a:lnSpc>
            </a:pPr>
            <a:r>
              <a:rPr lang="en-US" sz="1100" i="1" dirty="0" smtClean="0">
                <a:solidFill>
                  <a:srgbClr val="777777"/>
                </a:solidFill>
                <a:latin typeface="Calisto MT" pitchFamily="18" charset="0"/>
              </a:rPr>
              <a:t>multi-</a:t>
            </a:r>
            <a:r>
              <a:rPr lang="en-US" sz="1100" i="1" dirty="0" err="1" smtClean="0">
                <a:solidFill>
                  <a:srgbClr val="777777"/>
                </a:solidFill>
                <a:latin typeface="Calisto MT" pitchFamily="18" charset="0"/>
              </a:rPr>
              <a:t>pion</a:t>
            </a:r>
            <a:r>
              <a:rPr lang="en-US" sz="1100" i="1" dirty="0" smtClean="0">
                <a:solidFill>
                  <a:srgbClr val="777777"/>
                </a:solidFill>
                <a:latin typeface="Calisto MT" pitchFamily="18" charset="0"/>
              </a:rPr>
              <a:t> exchange</a:t>
            </a:r>
            <a:endParaRPr lang="en-US" sz="1100" i="1" dirty="0">
              <a:solidFill>
                <a:srgbClr val="777777"/>
              </a:solidFill>
              <a:latin typeface="Calisto MT" pitchFamily="18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744986" y="1524157"/>
            <a:ext cx="1302357" cy="2720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i="1" dirty="0" smtClean="0">
                <a:solidFill>
                  <a:srgbClr val="777777"/>
                </a:solidFill>
                <a:latin typeface="Calisto MT" pitchFamily="18" charset="0"/>
              </a:rPr>
              <a:t>zero-range operators</a:t>
            </a:r>
            <a:endParaRPr lang="en-US" sz="1100" i="1" dirty="0">
              <a:solidFill>
                <a:srgbClr val="777777"/>
              </a:solidFill>
              <a:latin typeface="Calisto MT" pitchFamily="18" charset="0"/>
            </a:endParaRPr>
          </a:p>
        </p:txBody>
      </p:sp>
      <p:cxnSp>
        <p:nvCxnSpPr>
          <p:cNvPr id="45" name="Gerade Verbindung mit Pfeil 44"/>
          <p:cNvCxnSpPr/>
          <p:nvPr/>
        </p:nvCxnSpPr>
        <p:spPr bwMode="auto">
          <a:xfrm rot="10800000">
            <a:off x="7025403" y="2296599"/>
            <a:ext cx="296938" cy="1486"/>
          </a:xfrm>
          <a:prstGeom prst="straightConnector1">
            <a:avLst/>
          </a:prstGeom>
          <a:noFill/>
          <a:ln w="9525" cap="flat" cmpd="sng" algn="ctr">
            <a:solidFill>
              <a:srgbClr val="777777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46" name="Gerade Verbindung 45"/>
          <p:cNvCxnSpPr/>
          <p:nvPr/>
        </p:nvCxnSpPr>
        <p:spPr bwMode="auto">
          <a:xfrm rot="16200000" flipH="1">
            <a:off x="5510146" y="2327164"/>
            <a:ext cx="2200830" cy="8734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46"/>
          <p:cNvCxnSpPr/>
          <p:nvPr/>
        </p:nvCxnSpPr>
        <p:spPr bwMode="auto">
          <a:xfrm>
            <a:off x="6127905" y="1567341"/>
            <a:ext cx="57792" cy="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47"/>
          <p:cNvCxnSpPr/>
          <p:nvPr/>
        </p:nvCxnSpPr>
        <p:spPr bwMode="auto">
          <a:xfrm rot="16200000" flipH="1">
            <a:off x="5503196" y="2252594"/>
            <a:ext cx="1367754" cy="2752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Gerade Verbindung 48"/>
          <p:cNvCxnSpPr/>
          <p:nvPr/>
        </p:nvCxnSpPr>
        <p:spPr bwMode="auto">
          <a:xfrm>
            <a:off x="6185697" y="2937847"/>
            <a:ext cx="52289" cy="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 rot="5400000" flipH="1" flipV="1">
            <a:off x="5759134" y="2453491"/>
            <a:ext cx="968711" cy="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mit Pfeil 50"/>
          <p:cNvCxnSpPr/>
          <p:nvPr/>
        </p:nvCxnSpPr>
        <p:spPr bwMode="auto">
          <a:xfrm rot="10800000" flipV="1">
            <a:off x="6191202" y="1663662"/>
            <a:ext cx="608192" cy="2752"/>
          </a:xfrm>
          <a:prstGeom prst="straightConnector1">
            <a:avLst/>
          </a:prstGeom>
          <a:noFill/>
          <a:ln w="9525" cap="flat" cmpd="sng" algn="ctr">
            <a:solidFill>
              <a:srgbClr val="777777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52" name="Textfeld 51"/>
          <p:cNvSpPr txBox="1"/>
          <p:nvPr/>
        </p:nvSpPr>
        <p:spPr>
          <a:xfrm>
            <a:off x="427451" y="2014641"/>
            <a:ext cx="4724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 smtClean="0"/>
              <a:t>Chiral</a:t>
            </a:r>
            <a:r>
              <a:rPr lang="en-US" sz="1400" dirty="0" smtClean="0"/>
              <a:t> EFT yields the long-range NN force as a long-distance expansion,  expected to converge for               .</a:t>
            </a:r>
          </a:p>
          <a:p>
            <a:pPr algn="l"/>
            <a:r>
              <a:rPr lang="en-US" sz="1400" dirty="0" smtClean="0"/>
              <a:t>Finite-order approximations are singular at the origin.     </a:t>
            </a:r>
            <a:endParaRPr lang="en-US" sz="1200" i="1" dirty="0" smtClean="0">
              <a:solidFill>
                <a:srgbClr val="339966"/>
              </a:solidFill>
              <a:latin typeface="Franklin Gothic Medium" pitchFamily="34" charset="0"/>
            </a:endParaRPr>
          </a:p>
        </p:txBody>
      </p:sp>
      <p:pic>
        <p:nvPicPr>
          <p:cNvPr id="56" name="Grafik 5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99361" y="2260599"/>
            <a:ext cx="693421" cy="231496"/>
          </a:xfrm>
          <a:prstGeom prst="rect">
            <a:avLst/>
          </a:prstGeom>
          <a:noFill/>
          <a:ln/>
          <a:effectLst/>
        </p:spPr>
      </p:pic>
      <p:grpSp>
        <p:nvGrpSpPr>
          <p:cNvPr id="53" name="Gruppieren 52"/>
          <p:cNvGrpSpPr/>
          <p:nvPr/>
        </p:nvGrpSpPr>
        <p:grpSpPr>
          <a:xfrm>
            <a:off x="418481" y="2878480"/>
            <a:ext cx="4908141" cy="3845708"/>
            <a:chOff x="418481" y="2878480"/>
            <a:chExt cx="4908141" cy="3845708"/>
          </a:xfrm>
        </p:grpSpPr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18481" y="2878480"/>
              <a:ext cx="453220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Toy</a:t>
              </a:r>
              <a:r>
                <a:rPr lang="de-DE" dirty="0" smtClean="0">
                  <a:solidFill>
                    <a:srgbClr val="3399FF"/>
                  </a:solidFill>
                  <a:latin typeface="Franklin Gothic Medium" pitchFamily="34" charset="0"/>
                </a:rPr>
                <a:t> model </a:t>
              </a:r>
              <a:r>
                <a:rPr lang="de-DE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with</a:t>
              </a:r>
              <a:r>
                <a:rPr lang="de-DE" dirty="0" smtClean="0">
                  <a:solidFill>
                    <a:srgbClr val="3399FF"/>
                  </a:solidFill>
                  <a:latin typeface="Franklin Gothic Medium" pitchFamily="34" charset="0"/>
                </a:rPr>
                <a:t> </a:t>
              </a:r>
              <a:r>
                <a:rPr lang="de-DE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expandable</a:t>
              </a:r>
              <a:r>
                <a:rPr lang="de-DE" dirty="0" smtClean="0">
                  <a:solidFill>
                    <a:srgbClr val="3399FF"/>
                  </a:solidFill>
                  <a:latin typeface="Franklin Gothic Medium" pitchFamily="34" charset="0"/>
                </a:rPr>
                <a:t> </a:t>
              </a:r>
              <a:r>
                <a:rPr lang="de-DE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long-range</a:t>
              </a:r>
              <a:r>
                <a:rPr lang="de-DE" dirty="0" smtClean="0">
                  <a:solidFill>
                    <a:srgbClr val="3399FF"/>
                  </a:solidFill>
                  <a:latin typeface="Franklin Gothic Medium" pitchFamily="34" charset="0"/>
                </a:rPr>
                <a:t> </a:t>
              </a:r>
              <a:r>
                <a:rPr lang="de-DE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interaction</a:t>
              </a:r>
              <a:endParaRPr lang="de-DE" dirty="0">
                <a:solidFill>
                  <a:srgbClr val="3399FF"/>
                </a:solidFill>
                <a:latin typeface="Franklin Gothic Medium" pitchFamily="34" charset="0"/>
              </a:endParaRPr>
            </a:p>
          </p:txBody>
        </p:sp>
        <p:sp>
          <p:nvSpPr>
            <p:cNvPr id="33" name="AutoShape 215"/>
            <p:cNvSpPr>
              <a:spLocks/>
            </p:cNvSpPr>
            <p:nvPr/>
          </p:nvSpPr>
          <p:spPr bwMode="auto">
            <a:xfrm rot="5400000">
              <a:off x="2769152" y="3138873"/>
              <a:ext cx="121869" cy="1032856"/>
            </a:xfrm>
            <a:prstGeom prst="rightBrace">
              <a:avLst>
                <a:gd name="adj1" fmla="val 78993"/>
                <a:gd name="adj2" fmla="val 50000"/>
              </a:avLst>
            </a:pr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pic>
          <p:nvPicPr>
            <p:cNvPr id="36" name="Picture 221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9438" y="3379247"/>
              <a:ext cx="2790525" cy="2149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7" name="AutoShape 215"/>
            <p:cNvSpPr>
              <a:spLocks/>
            </p:cNvSpPr>
            <p:nvPr/>
          </p:nvSpPr>
          <p:spPr bwMode="auto">
            <a:xfrm rot="5400000">
              <a:off x="1552898" y="3162240"/>
              <a:ext cx="111505" cy="977626"/>
            </a:xfrm>
            <a:prstGeom prst="rightBrace">
              <a:avLst>
                <a:gd name="adj1" fmla="val 78993"/>
                <a:gd name="adj2" fmla="val 50000"/>
              </a:avLst>
            </a:pr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Text Box 39"/>
            <p:cNvSpPr txBox="1">
              <a:spLocks noChangeArrowheads="1"/>
            </p:cNvSpPr>
            <p:nvPr/>
          </p:nvSpPr>
          <p:spPr bwMode="auto">
            <a:xfrm>
              <a:off x="1227411" y="3642369"/>
              <a:ext cx="79483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i="1" dirty="0" err="1" smtClean="0">
                  <a:solidFill>
                    <a:srgbClr val="996633"/>
                  </a:solidFill>
                  <a:latin typeface="Calisto MT" pitchFamily="18" charset="0"/>
                </a:rPr>
                <a:t>long-range</a:t>
              </a:r>
              <a:endParaRPr lang="de-DE" sz="1200" i="1" dirty="0">
                <a:solidFill>
                  <a:srgbClr val="996633"/>
                </a:solidFill>
                <a:latin typeface="Calisto MT" pitchFamily="18" charset="0"/>
              </a:endParaRPr>
            </a:p>
          </p:txBody>
        </p:sp>
        <p:sp>
          <p:nvSpPr>
            <p:cNvPr id="59" name="Text Box 39"/>
            <p:cNvSpPr txBox="1">
              <a:spLocks noChangeArrowheads="1"/>
            </p:cNvSpPr>
            <p:nvPr/>
          </p:nvSpPr>
          <p:spPr bwMode="auto">
            <a:xfrm>
              <a:off x="2439859" y="3649806"/>
              <a:ext cx="83760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i="1" dirty="0" err="1" smtClean="0">
                  <a:solidFill>
                    <a:srgbClr val="996633"/>
                  </a:solidFill>
                  <a:latin typeface="Calisto MT" pitchFamily="18" charset="0"/>
                </a:rPr>
                <a:t>short-range</a:t>
              </a:r>
              <a:endParaRPr lang="de-DE" sz="1200" i="1" dirty="0">
                <a:solidFill>
                  <a:srgbClr val="996633"/>
                </a:solidFill>
                <a:latin typeface="Calisto MT" pitchFamily="18" charset="0"/>
              </a:endParaRPr>
            </a:p>
          </p:txBody>
        </p:sp>
        <p:pic>
          <p:nvPicPr>
            <p:cNvPr id="60" name="Picture 220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2939" y="3282582"/>
              <a:ext cx="1403683" cy="4130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61" name="Textfeld 60"/>
            <p:cNvSpPr txBox="1"/>
            <p:nvPr/>
          </p:nvSpPr>
          <p:spPr>
            <a:xfrm>
              <a:off x="3389730" y="3334448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with</a:t>
              </a:r>
              <a:endParaRPr lang="en-US" sz="1400" dirty="0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430361" y="4337821"/>
              <a:ext cx="39629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“</a:t>
              </a:r>
              <a:r>
                <a:rPr lang="en-US" sz="1400" dirty="0" err="1" smtClean="0"/>
                <a:t>Chiral</a:t>
              </a:r>
              <a:r>
                <a:rPr lang="en-US" sz="1400" dirty="0" smtClean="0"/>
                <a:t>” expansion of the long-range interaction:</a:t>
              </a:r>
              <a:endParaRPr lang="en-US" sz="1400" dirty="0"/>
            </a:p>
          </p:txBody>
        </p:sp>
        <p:grpSp>
          <p:nvGrpSpPr>
            <p:cNvPr id="39" name="Gruppieren 38"/>
            <p:cNvGrpSpPr/>
            <p:nvPr/>
          </p:nvGrpSpPr>
          <p:grpSpPr>
            <a:xfrm>
              <a:off x="1156007" y="4661206"/>
              <a:ext cx="3677491" cy="496975"/>
              <a:chOff x="587306" y="4906528"/>
              <a:chExt cx="3677491" cy="496975"/>
            </a:xfrm>
          </p:grpSpPr>
          <p:pic>
            <p:nvPicPr>
              <p:cNvPr id="24" name="Picture 37" descr="TP_tmp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7543" b="50678"/>
              <a:stretch>
                <a:fillRect/>
              </a:stretch>
            </p:blipFill>
            <p:spPr bwMode="auto">
              <a:xfrm>
                <a:off x="587306" y="4945557"/>
                <a:ext cx="816573" cy="4575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" name="Picture 37" descr="TP_tmp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273" t="46432"/>
              <a:stretch>
                <a:fillRect/>
              </a:stretch>
            </p:blipFill>
            <p:spPr bwMode="auto">
              <a:xfrm>
                <a:off x="1438517" y="4906528"/>
                <a:ext cx="2826280" cy="496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64" name="Picture 228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38188" y="4069035"/>
              <a:ext cx="1568122" cy="165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5" name="Picture 232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7364" y="4073836"/>
              <a:ext cx="1799924" cy="165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38" name="Textfeld 37"/>
            <p:cNvSpPr txBox="1"/>
            <p:nvPr/>
          </p:nvSpPr>
          <p:spPr>
            <a:xfrm>
              <a:off x="449430" y="3992139"/>
              <a:ext cx="1159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Parameters:</a:t>
              </a:r>
              <a:endParaRPr lang="en-US" sz="1400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921911" y="5228314"/>
              <a:ext cx="20662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996633"/>
                  </a:solidFill>
                  <a:latin typeface="Calisto MT" pitchFamily="18" charset="0"/>
                </a:rPr>
                <a:t>          singular           cutoff </a:t>
              </a:r>
              <a:endParaRPr lang="en-US" sz="1400" i="1" dirty="0">
                <a:solidFill>
                  <a:srgbClr val="996633"/>
                </a:solidFill>
                <a:latin typeface="Calisto MT" pitchFamily="18" charset="0"/>
              </a:endParaRPr>
            </a:p>
          </p:txBody>
        </p:sp>
        <p:pic>
          <p:nvPicPr>
            <p:cNvPr id="66" name="Grafik 65" descr="TP_tmp.b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02191" y="5295962"/>
              <a:ext cx="608850" cy="188743"/>
            </a:xfrm>
            <a:prstGeom prst="rect">
              <a:avLst/>
            </a:prstGeom>
            <a:noFill/>
          </p:spPr>
        </p:pic>
        <p:pic>
          <p:nvPicPr>
            <p:cNvPr id="67" name="AutoShape 8"/>
            <p:cNvPicPr preferRelativeResize="0"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105342" y="5334000"/>
              <a:ext cx="257688" cy="140785"/>
            </a:xfrm>
            <a:prstGeom prst="rect">
              <a:avLst/>
            </a:prstGeom>
            <a:noFill/>
          </p:spPr>
        </p:pic>
        <p:sp>
          <p:nvSpPr>
            <p:cNvPr id="68" name="Textfeld 67"/>
            <p:cNvSpPr txBox="1"/>
            <p:nvPr/>
          </p:nvSpPr>
          <p:spPr>
            <a:xfrm>
              <a:off x="451595" y="5597895"/>
              <a:ext cx="4812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How do MERE coefficients scale for approximated          ?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9" name="AutoShape 215"/>
            <p:cNvSpPr>
              <a:spLocks/>
            </p:cNvSpPr>
            <p:nvPr/>
          </p:nvSpPr>
          <p:spPr bwMode="auto">
            <a:xfrm rot="5400000">
              <a:off x="3369890" y="3768782"/>
              <a:ext cx="111505" cy="2879454"/>
            </a:xfrm>
            <a:prstGeom prst="rightBrace">
              <a:avLst>
                <a:gd name="adj1" fmla="val 78993"/>
                <a:gd name="adj2" fmla="val 50000"/>
              </a:avLst>
            </a:pr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pic>
          <p:nvPicPr>
            <p:cNvPr id="74" name="Picture 37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6915" b="50678"/>
            <a:stretch>
              <a:fillRect/>
            </a:stretch>
          </p:blipFill>
          <p:spPr bwMode="auto">
            <a:xfrm>
              <a:off x="4598013" y="5532859"/>
              <a:ext cx="475787" cy="4575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77" name="Textfeld 76"/>
            <p:cNvSpPr txBox="1"/>
            <p:nvPr/>
          </p:nvSpPr>
          <p:spPr>
            <a:xfrm>
              <a:off x="500513" y="5895277"/>
              <a:ext cx="47071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/>
                <a:t>Found numerically the proper scaling  (i.e. with powers of</a:t>
              </a:r>
            </a:p>
            <a:p>
              <a:pPr algn="l"/>
              <a:r>
                <a:rPr lang="en-US" sz="1400" dirty="0" smtClean="0"/>
                <a:t>     ) for the first MERE coefficients. The better approx. for</a:t>
              </a:r>
            </a:p>
            <a:p>
              <a:pPr algn="l"/>
              <a:r>
                <a:rPr lang="en-US" sz="1400" dirty="0" smtClean="0"/>
                <a:t>        , the more coefficients scale properly.</a:t>
              </a:r>
              <a:endParaRPr lang="en-US" sz="1400" dirty="0"/>
            </a:p>
          </p:txBody>
        </p:sp>
        <p:pic>
          <p:nvPicPr>
            <p:cNvPr id="79" name="Grafik 78" descr="TP_tmp.b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6090" y="6197665"/>
              <a:ext cx="280340" cy="165430"/>
            </a:xfrm>
            <a:prstGeom prst="rect">
              <a:avLst/>
            </a:prstGeom>
            <a:noFill/>
          </p:spPr>
        </p:pic>
        <p:pic>
          <p:nvPicPr>
            <p:cNvPr id="80" name="Picture 37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6915" b="50678"/>
            <a:stretch>
              <a:fillRect/>
            </a:stretch>
          </p:blipFill>
          <p:spPr bwMode="auto">
            <a:xfrm>
              <a:off x="587368" y="6266605"/>
              <a:ext cx="475787" cy="4575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 bwMode="auto">
          <a:xfrm>
            <a:off x="0" y="-11"/>
            <a:ext cx="9144000" cy="83976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de-DE" smtClean="0"/>
              <a:t> </a:t>
            </a:r>
            <a:endParaRPr lang="de-DE"/>
          </a:p>
        </p:txBody>
      </p:sp>
      <p:pic>
        <p:nvPicPr>
          <p:cNvPr id="472071" name="Picture 7"/>
          <p:cNvPicPr>
            <a:picLocks noChangeAspect="1" noChangeArrowheads="1"/>
          </p:cNvPicPr>
          <p:nvPr/>
        </p:nvPicPr>
        <p:blipFill>
          <a:blip r:embed="rId11" cstate="print"/>
          <a:srcRect l="3112" b="-2370"/>
          <a:stretch>
            <a:fillRect/>
          </a:stretch>
        </p:blipFill>
        <p:spPr bwMode="auto">
          <a:xfrm>
            <a:off x="535259" y="1785274"/>
            <a:ext cx="3765279" cy="2931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207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94288" y="1774123"/>
            <a:ext cx="3719512" cy="28870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3937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2083" name="Text Box 19"/>
          <p:cNvSpPr txBox="1">
            <a:spLocks noChangeArrowheads="1"/>
          </p:cNvSpPr>
          <p:nvPr/>
        </p:nvSpPr>
        <p:spPr bwMode="auto">
          <a:xfrm>
            <a:off x="3613586" y="4901267"/>
            <a:ext cx="24871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low-energy theorems</a:t>
            </a:r>
            <a:endParaRPr lang="en-US" sz="2000" dirty="0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72089" name="Picture 2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3710" y="5335857"/>
            <a:ext cx="6092203" cy="1221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2091" name="Text Box 27"/>
          <p:cNvSpPr txBox="1">
            <a:spLocks noChangeArrowheads="1"/>
          </p:cNvSpPr>
          <p:nvPr/>
        </p:nvSpPr>
        <p:spPr bwMode="auto">
          <a:xfrm>
            <a:off x="967186" y="1832120"/>
            <a:ext cx="1416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399FF"/>
                </a:solidFill>
                <a:latin typeface="Franklin Gothic Medium" pitchFamily="34" charset="0"/>
              </a:rPr>
              <a:t>Error </a:t>
            </a:r>
            <a:r>
              <a:rPr lang="de-DE" dirty="0" err="1">
                <a:solidFill>
                  <a:srgbClr val="3399FF"/>
                </a:solidFill>
                <a:latin typeface="Franklin Gothic Medium" pitchFamily="34" charset="0"/>
              </a:rPr>
              <a:t>plots</a:t>
            </a:r>
            <a:r>
              <a:rPr lang="de-DE" dirty="0">
                <a:solidFill>
                  <a:srgbClr val="3399FF"/>
                </a:solidFill>
                <a:latin typeface="Franklin Gothic Medium" pitchFamily="34" charset="0"/>
              </a:rPr>
              <a:t> </a:t>
            </a:r>
            <a:r>
              <a:rPr lang="de-DE" dirty="0" err="1">
                <a:solidFill>
                  <a:srgbClr val="3399FF"/>
                </a:solidFill>
                <a:latin typeface="Franklin Gothic Medium" pitchFamily="34" charset="0"/>
              </a:rPr>
              <a:t>for</a:t>
            </a:r>
            <a:r>
              <a:rPr lang="de-DE" dirty="0">
                <a:solidFill>
                  <a:srgbClr val="3399FF"/>
                </a:solidFill>
                <a:latin typeface="Franklin Gothic Medium" pitchFamily="34" charset="0"/>
              </a:rPr>
              <a:t> </a:t>
            </a:r>
          </a:p>
        </p:txBody>
      </p:sp>
      <p:pic>
        <p:nvPicPr>
          <p:cNvPr id="472092" name="Picture 2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4896" y="1932133"/>
            <a:ext cx="3429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2093" name="Picture 2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765"/>
          <a:stretch>
            <a:fillRect/>
          </a:stretch>
        </p:blipFill>
        <p:spPr bwMode="auto">
          <a:xfrm>
            <a:off x="8419858" y="3351570"/>
            <a:ext cx="166203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" name="Grafik 1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2681" r="55100"/>
          <a:stretch>
            <a:fillRect/>
          </a:stretch>
        </p:blipFill>
        <p:spPr bwMode="auto">
          <a:xfrm>
            <a:off x="8260081" y="1906292"/>
            <a:ext cx="350519" cy="235694"/>
          </a:xfrm>
          <a:prstGeom prst="rect">
            <a:avLst/>
          </a:prstGeom>
          <a:noFill/>
          <a:ln/>
          <a:effectLst/>
        </p:spPr>
      </p:pic>
      <p:pic>
        <p:nvPicPr>
          <p:cNvPr id="472095" name="Picture 3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929" b="13760"/>
          <a:stretch>
            <a:fillRect/>
          </a:stretch>
        </p:blipFill>
        <p:spPr bwMode="auto">
          <a:xfrm>
            <a:off x="3567732" y="4485076"/>
            <a:ext cx="105367" cy="143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" name="Grafik 16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14938" y="3777283"/>
            <a:ext cx="2710801" cy="560613"/>
          </a:xfrm>
          <a:prstGeom prst="rect">
            <a:avLst/>
          </a:prstGeom>
          <a:noFill/>
          <a:ln/>
          <a:effectLst/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44398" y="68759"/>
            <a:ext cx="736528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“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Chiral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” expansion for S-wave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129526" y="1839556"/>
            <a:ext cx="214456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3399FF"/>
                </a:solidFill>
                <a:latin typeface="Franklin Gothic Medium" pitchFamily="34" charset="0"/>
              </a:rPr>
              <a:t>Results</a:t>
            </a:r>
            <a:r>
              <a:rPr lang="de-DE" dirty="0" smtClean="0">
                <a:solidFill>
                  <a:srgbClr val="3399FF"/>
                </a:solidFill>
                <a:latin typeface="Franklin Gothic Medium" pitchFamily="34" charset="0"/>
              </a:rPr>
              <a:t> </a:t>
            </a:r>
            <a:r>
              <a:rPr lang="de-DE" dirty="0" err="1" smtClean="0">
                <a:solidFill>
                  <a:srgbClr val="3399FF"/>
                </a:solidFill>
                <a:latin typeface="Franklin Gothic Medium" pitchFamily="34" charset="0"/>
              </a:rPr>
              <a:t>for</a:t>
            </a:r>
            <a:r>
              <a:rPr lang="de-DE" dirty="0" smtClean="0">
                <a:solidFill>
                  <a:srgbClr val="3399FF"/>
                </a:solidFill>
                <a:latin typeface="Franklin Gothic Medium" pitchFamily="34" charset="0"/>
              </a:rPr>
              <a:t> </a:t>
            </a:r>
            <a:r>
              <a:rPr lang="de-DE" dirty="0" err="1" smtClean="0">
                <a:solidFill>
                  <a:srgbClr val="3399FF"/>
                </a:solidFill>
                <a:latin typeface="Franklin Gothic Medium" pitchFamily="34" charset="0"/>
              </a:rPr>
              <a:t>phase</a:t>
            </a:r>
            <a:r>
              <a:rPr lang="de-DE" dirty="0" smtClean="0">
                <a:solidFill>
                  <a:srgbClr val="3399FF"/>
                </a:solidFill>
                <a:latin typeface="Franklin Gothic Medium" pitchFamily="34" charset="0"/>
              </a:rPr>
              <a:t> </a:t>
            </a:r>
            <a:r>
              <a:rPr lang="de-DE" dirty="0" err="1" smtClean="0">
                <a:solidFill>
                  <a:srgbClr val="3399FF"/>
                </a:solidFill>
                <a:latin typeface="Franklin Gothic Medium" pitchFamily="34" charset="0"/>
              </a:rPr>
              <a:t>shift</a:t>
            </a:r>
            <a:endParaRPr lang="de-DE" dirty="0">
              <a:solidFill>
                <a:srgbClr val="3399FF"/>
              </a:solidFill>
              <a:latin typeface="Franklin Gothic Medium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11304" y="866077"/>
            <a:ext cx="8293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Example of calculation based on the NNLO approximation of the long-range interaction and             .  First few coefficients in the MERE used as input. Error estimated by varying the next-higher coefficient in the MERE from -3 to +3 in units of      . </a:t>
            </a:r>
            <a:endParaRPr lang="en-US" sz="1400" dirty="0"/>
          </a:p>
        </p:txBody>
      </p:sp>
      <p:pic>
        <p:nvPicPr>
          <p:cNvPr id="19" name="Picture 228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270"/>
          <a:stretch>
            <a:fillRect/>
          </a:stretch>
        </p:blipFill>
        <p:spPr bwMode="auto">
          <a:xfrm>
            <a:off x="3394338" y="1385180"/>
            <a:ext cx="293716" cy="165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" name="Grafik 23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26732" y="955905"/>
            <a:ext cx="544832" cy="131750"/>
          </a:xfrm>
          <a:prstGeom prst="rect">
            <a:avLst/>
          </a:prstGeom>
          <a:noFill/>
          <a:ln/>
          <a:effectLst/>
        </p:spPr>
      </p:pic>
      <p:cxnSp>
        <p:nvCxnSpPr>
          <p:cNvPr id="26" name="Gerade Verbindung 25"/>
          <p:cNvCxnSpPr/>
          <p:nvPr/>
        </p:nvCxnSpPr>
        <p:spPr bwMode="auto">
          <a:xfrm rot="16200000" flipH="1">
            <a:off x="4512589" y="3226230"/>
            <a:ext cx="2820698" cy="5166"/>
          </a:xfrm>
          <a:prstGeom prst="line">
            <a:avLst/>
          </a:prstGeom>
          <a:noFill/>
          <a:ln w="12700" cap="flat" cmpd="sng" algn="ctr">
            <a:solidFill>
              <a:srgbClr val="339966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feld 51"/>
          <p:cNvSpPr txBox="1"/>
          <p:nvPr/>
        </p:nvSpPr>
        <p:spPr>
          <a:xfrm>
            <a:off x="5679757" y="4645223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9966"/>
                </a:solidFill>
                <a:latin typeface="Franklin Gothic Medium" pitchFamily="34" charset="0"/>
              </a:rPr>
              <a:t>ERE</a:t>
            </a:r>
            <a:endParaRPr lang="en-US" sz="1400" dirty="0">
              <a:solidFill>
                <a:srgbClr val="339966"/>
              </a:solidFill>
              <a:latin typeface="Franklin Gothic Medium" pitchFamily="34" charset="0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2819400" y="3426023"/>
            <a:ext cx="151855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3399FF"/>
                </a:solidFill>
                <a:latin typeface="Franklin Gothic Medium" pitchFamily="34" charset="0"/>
              </a:rPr>
              <a:t>Input </a:t>
            </a:r>
            <a:r>
              <a:rPr lang="de-DE" sz="1400" dirty="0" err="1" smtClean="0">
                <a:solidFill>
                  <a:srgbClr val="3399FF"/>
                </a:solidFill>
                <a:latin typeface="Franklin Gothic Medium" pitchFamily="34" charset="0"/>
              </a:rPr>
              <a:t>parameters</a:t>
            </a:r>
            <a:endParaRPr lang="de-DE" sz="1400" dirty="0">
              <a:solidFill>
                <a:srgbClr val="3399FF"/>
              </a:solidFill>
              <a:latin typeface="Franklin Gothic Medium" pitchFamily="34" charset="0"/>
            </a:endParaRPr>
          </a:p>
        </p:txBody>
      </p:sp>
      <p:cxnSp>
        <p:nvCxnSpPr>
          <p:cNvPr id="56" name="Gerade Verbindung 55"/>
          <p:cNvCxnSpPr/>
          <p:nvPr/>
        </p:nvCxnSpPr>
        <p:spPr bwMode="auto">
          <a:xfrm rot="10800000" flipV="1">
            <a:off x="2818060" y="1905000"/>
            <a:ext cx="2541" cy="2534803"/>
          </a:xfrm>
          <a:prstGeom prst="line">
            <a:avLst/>
          </a:prstGeom>
          <a:noFill/>
          <a:ln w="12700" cap="flat" cmpd="sng" algn="ctr">
            <a:solidFill>
              <a:srgbClr val="339966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feld 57"/>
          <p:cNvSpPr txBox="1"/>
          <p:nvPr/>
        </p:nvSpPr>
        <p:spPr>
          <a:xfrm>
            <a:off x="2553902" y="4645223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9966"/>
                </a:solidFill>
                <a:latin typeface="Franklin Gothic Medium" pitchFamily="34" charset="0"/>
              </a:rPr>
              <a:t>ERE</a:t>
            </a:r>
            <a:endParaRPr lang="en-US" sz="1400" dirty="0">
              <a:solidFill>
                <a:srgbClr val="339966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 bwMode="auto">
          <a:xfrm>
            <a:off x="0" y="-11"/>
            <a:ext cx="9144000" cy="83976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de-DE" smtClean="0"/>
              <a:t> </a:t>
            </a:r>
            <a:endParaRPr lang="de-DE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47547" y="17829"/>
            <a:ext cx="254819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Summary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" name="Oval 62"/>
          <p:cNvSpPr>
            <a:spLocks noChangeAspect="1" noChangeArrowheads="1"/>
          </p:cNvSpPr>
          <p:nvPr/>
        </p:nvSpPr>
        <p:spPr bwMode="auto">
          <a:xfrm>
            <a:off x="535988" y="1637934"/>
            <a:ext cx="101124" cy="10348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45536" y="1523014"/>
            <a:ext cx="831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The emergence of LETs in EFT for an exactly solvable model shown in the KSW scheme. LETs reproduced correctly in the W. approach if                            but broken for        </a:t>
            </a:r>
          </a:p>
          <a:p>
            <a:pPr algn="l"/>
            <a:r>
              <a:rPr lang="en-US" dirty="0" smtClean="0"/>
              <a:t>(easy to understand using dimensional analysis — </a:t>
            </a:r>
            <a:r>
              <a:rPr lang="en-US" dirty="0" smtClean="0">
                <a:solidFill>
                  <a:srgbClr val="FF0000"/>
                </a:solidFill>
              </a:rPr>
              <a:t>improper choice of </a:t>
            </a:r>
            <a:r>
              <a:rPr lang="en-US" dirty="0" err="1" smtClean="0">
                <a:solidFill>
                  <a:srgbClr val="FF0000"/>
                </a:solidFill>
              </a:rPr>
              <a:t>renorm</a:t>
            </a:r>
            <a:r>
              <a:rPr lang="en-US" dirty="0" smtClean="0">
                <a:solidFill>
                  <a:srgbClr val="FF0000"/>
                </a:solidFill>
              </a:rPr>
              <a:t>. conditions</a:t>
            </a:r>
            <a:r>
              <a:rPr lang="en-US" dirty="0" smtClean="0"/>
              <a:t>)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37590" y="1143253"/>
            <a:ext cx="8506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Long-range forces imply correlations between the ERE </a:t>
            </a:r>
            <a:r>
              <a:rPr lang="en-US" dirty="0" err="1" smtClean="0"/>
              <a:t>coeff</a:t>
            </a:r>
            <a:r>
              <a:rPr lang="en-US" dirty="0" smtClean="0"/>
              <a:t>.         </a:t>
            </a:r>
            <a:r>
              <a:rPr lang="en-US" dirty="0" smtClean="0">
                <a:solidFill>
                  <a:srgbClr val="FF0000"/>
                </a:solidFill>
              </a:rPr>
              <a:t>low-energy theorems</a:t>
            </a:r>
            <a:endParaRPr lang="en-US" dirty="0"/>
          </a:p>
        </p:txBody>
      </p:sp>
      <p:sp>
        <p:nvSpPr>
          <p:cNvPr id="7" name="Oval 62"/>
          <p:cNvSpPr>
            <a:spLocks noChangeAspect="1" noChangeArrowheads="1"/>
          </p:cNvSpPr>
          <p:nvPr/>
        </p:nvSpPr>
        <p:spPr bwMode="auto">
          <a:xfrm>
            <a:off x="532570" y="1254947"/>
            <a:ext cx="101124" cy="10348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9" name="Grafik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9806" y="1867681"/>
            <a:ext cx="1386843" cy="165430"/>
          </a:xfrm>
          <a:prstGeom prst="rect">
            <a:avLst/>
          </a:prstGeom>
          <a:noFill/>
        </p:spPr>
      </p:pic>
      <p:pic>
        <p:nvPicPr>
          <p:cNvPr id="22" name="Grafik 21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51212" y="1873857"/>
            <a:ext cx="792482" cy="165430"/>
          </a:xfrm>
          <a:prstGeom prst="rect">
            <a:avLst/>
          </a:prstGeom>
          <a:noFill/>
          <a:ln/>
          <a:effectLst/>
        </p:spPr>
      </p:pic>
      <p:sp>
        <p:nvSpPr>
          <p:cNvPr id="15" name="Oval 62"/>
          <p:cNvSpPr>
            <a:spLocks noChangeAspect="1" noChangeArrowheads="1"/>
          </p:cNvSpPr>
          <p:nvPr/>
        </p:nvSpPr>
        <p:spPr bwMode="auto">
          <a:xfrm>
            <a:off x="537319" y="3397791"/>
            <a:ext cx="101124" cy="10348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27643" y="3281216"/>
            <a:ext cx="836024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dirty="0" err="1">
                <a:solidFill>
                  <a:srgbClr val="FF0000"/>
                </a:solidFill>
              </a:rPr>
              <a:t>Weinberg‘s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approach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/>
              <a:t>i.e. </a:t>
            </a:r>
            <a:r>
              <a:rPr lang="de-DE" dirty="0" err="1"/>
              <a:t>iteration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chiral</a:t>
            </a:r>
            <a:r>
              <a:rPr lang="de-DE" dirty="0"/>
              <a:t> potential in </a:t>
            </a:r>
            <a:r>
              <a:rPr lang="de-DE" dirty="0" err="1"/>
              <a:t>the</a:t>
            </a:r>
            <a:r>
              <a:rPr lang="de-DE" dirty="0"/>
              <a:t> LS </a:t>
            </a:r>
            <a:r>
              <a:rPr lang="de-DE" dirty="0" err="1"/>
              <a:t>equation</a:t>
            </a:r>
            <a:r>
              <a:rPr lang="de-DE" dirty="0"/>
              <a:t>) </a:t>
            </a:r>
            <a:r>
              <a:rPr lang="de-DE" dirty="0" err="1" smtClean="0">
                <a:solidFill>
                  <a:srgbClr val="FF0000"/>
                </a:solidFill>
              </a:rPr>
              <a:t>conceptually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well-</a:t>
            </a:r>
            <a:r>
              <a:rPr lang="de-DE" dirty="0" err="1">
                <a:solidFill>
                  <a:srgbClr val="FF0000"/>
                </a:solidFill>
              </a:rPr>
              <a:t>defined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sense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MERE</a:t>
            </a:r>
            <a:r>
              <a:rPr lang="de-DE" dirty="0"/>
              <a:t>, </a:t>
            </a:r>
            <a:r>
              <a:rPr lang="de-DE" dirty="0" smtClean="0"/>
              <a:t>cf</a:t>
            </a:r>
            <a:r>
              <a:rPr lang="de-DE" dirty="0"/>
              <a:t>. </a:t>
            </a:r>
            <a:r>
              <a:rPr lang="de-DE" dirty="0" err="1"/>
              <a:t>toy</a:t>
            </a:r>
            <a:r>
              <a:rPr lang="de-DE" dirty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&amp; </a:t>
            </a:r>
            <a:r>
              <a:rPr lang="en-US" sz="1400" i="1" dirty="0" err="1" smtClean="0">
                <a:solidFill>
                  <a:srgbClr val="339966"/>
                </a:solidFill>
                <a:latin typeface="Franklin Gothic Medium" pitchFamily="34" charset="0"/>
              </a:rPr>
              <a:t>Lepage</a:t>
            </a:r>
            <a:r>
              <a:rPr lang="en-US" sz="1400" i="1" dirty="0" smtClean="0">
                <a:solidFill>
                  <a:srgbClr val="339966"/>
                </a:solidFill>
                <a:latin typeface="Franklin Gothic Medium" pitchFamily="34" charset="0"/>
              </a:rPr>
              <a:t>, </a:t>
            </a:r>
            <a:r>
              <a:rPr lang="en-US" sz="1400" i="1" dirty="0" err="1" smtClean="0">
                <a:solidFill>
                  <a:srgbClr val="339966"/>
                </a:solidFill>
                <a:latin typeface="Franklin Gothic Medium" pitchFamily="34" charset="0"/>
              </a:rPr>
              <a:t>arXiv</a:t>
            </a:r>
            <a:r>
              <a:rPr lang="en-US" sz="1400" i="1" dirty="0" smtClean="0">
                <a:solidFill>
                  <a:srgbClr val="339966"/>
                </a:solidFill>
                <a:latin typeface="Franklin Gothic Medium" pitchFamily="34" charset="0"/>
              </a:rPr>
              <a:t>:  </a:t>
            </a:r>
            <a:r>
              <a:rPr lang="en-US" sz="1400" i="1" dirty="0" err="1" smtClean="0">
                <a:solidFill>
                  <a:srgbClr val="339966"/>
                </a:solidFill>
                <a:latin typeface="Franklin Gothic Medium" pitchFamily="34" charset="0"/>
              </a:rPr>
              <a:t>nucl-th</a:t>
            </a:r>
            <a:r>
              <a:rPr lang="en-US" sz="1400" i="1" dirty="0" smtClean="0">
                <a:solidFill>
                  <a:srgbClr val="339966"/>
                </a:solidFill>
                <a:latin typeface="Franklin Gothic Medium" pitchFamily="34" charset="0"/>
              </a:rPr>
              <a:t>/9706029</a:t>
            </a:r>
            <a:r>
              <a:rPr lang="de-DE" dirty="0" smtClean="0"/>
              <a:t>); 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analytic</a:t>
            </a:r>
            <a:r>
              <a:rPr lang="de-DE" dirty="0" smtClean="0"/>
              <a:t> </a:t>
            </a:r>
            <a:r>
              <a:rPr lang="de-DE" dirty="0" err="1" smtClean="0"/>
              <a:t>insights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de-DE" dirty="0" smtClean="0"/>
              <a:t>-expansion </a:t>
            </a:r>
            <a:r>
              <a:rPr lang="de-DE" dirty="0" err="1" smtClean="0"/>
              <a:t>of</a:t>
            </a:r>
            <a:r>
              <a:rPr lang="de-DE" dirty="0" smtClean="0"/>
              <a:t>        </a:t>
            </a:r>
            <a:r>
              <a:rPr lang="de-DE" dirty="0" err="1" smtClean="0"/>
              <a:t>onto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expansion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obser-vables</a:t>
            </a:r>
            <a:r>
              <a:rPr lang="de-DE" dirty="0" smtClean="0"/>
              <a:t>          </a:t>
            </a:r>
            <a:r>
              <a:rPr lang="de-DE" dirty="0" smtClean="0">
                <a:solidFill>
                  <a:srgbClr val="FF0000"/>
                </a:solidFill>
              </a:rPr>
              <a:t>power </a:t>
            </a:r>
            <a:r>
              <a:rPr lang="de-DE" dirty="0" err="1" smtClean="0">
                <a:solidFill>
                  <a:srgbClr val="FF0000"/>
                </a:solidFill>
              </a:rPr>
              <a:t>counting</a:t>
            </a:r>
            <a:r>
              <a:rPr lang="de-DE" dirty="0" smtClean="0"/>
              <a:t>. </a:t>
            </a:r>
            <a:endParaRPr lang="de-DE" dirty="0"/>
          </a:p>
        </p:txBody>
      </p:sp>
      <p:pic>
        <p:nvPicPr>
          <p:cNvPr id="12" name="Grafik 11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680" b="1334"/>
          <a:stretch>
            <a:fillRect/>
          </a:stretch>
        </p:blipFill>
        <p:spPr>
          <a:xfrm>
            <a:off x="1700075" y="2510246"/>
            <a:ext cx="143125" cy="163223"/>
          </a:xfrm>
          <a:prstGeom prst="rect">
            <a:avLst/>
          </a:prstGeom>
          <a:noFill/>
        </p:spPr>
      </p:pic>
      <p:pic>
        <p:nvPicPr>
          <p:cNvPr id="14" name="Grafik 13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2597" y="2510472"/>
            <a:ext cx="544831" cy="131750"/>
          </a:xfrm>
          <a:prstGeom prst="rect">
            <a:avLst/>
          </a:prstGeom>
          <a:noFill/>
        </p:spPr>
      </p:pic>
      <p:sp>
        <p:nvSpPr>
          <p:cNvPr id="28" name="Rechteck 27"/>
          <p:cNvSpPr/>
          <p:nvPr/>
        </p:nvSpPr>
        <p:spPr>
          <a:xfrm>
            <a:off x="646773" y="2399754"/>
            <a:ext cx="8419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Removing    </a:t>
            </a:r>
            <a:r>
              <a:rPr lang="en-US" dirty="0" smtClean="0"/>
              <a:t>by taking the limit            may well yield finite result for the solution of the LS equation but</a:t>
            </a:r>
            <a:r>
              <a:rPr lang="en-US" dirty="0" smtClean="0">
                <a:solidFill>
                  <a:srgbClr val="FF0000"/>
                </a:solidFill>
              </a:rPr>
              <a:t> does not qualify for a consistent renormalization in the EFT sense</a:t>
            </a:r>
            <a:r>
              <a:rPr lang="en-US" dirty="0" smtClean="0"/>
              <a:t>. It is only justified if all necessary </a:t>
            </a:r>
            <a:r>
              <a:rPr lang="en-US" dirty="0" err="1" smtClean="0"/>
              <a:t>counterterms</a:t>
            </a:r>
            <a:r>
              <a:rPr lang="en-US" dirty="0" smtClean="0"/>
              <a:t> are taken into account. </a:t>
            </a:r>
            <a:endParaRPr lang="en-US" dirty="0"/>
          </a:p>
        </p:txBody>
      </p:sp>
      <p:sp>
        <p:nvSpPr>
          <p:cNvPr id="30" name="Oval 62"/>
          <p:cNvSpPr>
            <a:spLocks noChangeAspect="1" noChangeArrowheads="1"/>
          </p:cNvSpPr>
          <p:nvPr/>
        </p:nvSpPr>
        <p:spPr bwMode="auto">
          <a:xfrm>
            <a:off x="544756" y="2513148"/>
            <a:ext cx="101124" cy="10348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21" name="Grafik 20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36842" y="3880294"/>
            <a:ext cx="285451" cy="190682"/>
          </a:xfrm>
          <a:prstGeom prst="rect">
            <a:avLst/>
          </a:prstGeom>
          <a:noFill/>
          <a:ln/>
          <a:effectLst/>
        </p:spPr>
      </p:pic>
      <p:pic>
        <p:nvPicPr>
          <p:cNvPr id="18" name="AutoShape 8"/>
          <p:cNvPicPr preferRelativeResize="0"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50522" y="4153855"/>
            <a:ext cx="325438" cy="177800"/>
          </a:xfrm>
          <a:prstGeom prst="rect">
            <a:avLst/>
          </a:prstGeom>
          <a:noFill/>
        </p:spPr>
      </p:pic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96804" y="4584622"/>
            <a:ext cx="45654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sz="2000" dirty="0" err="1" smtClean="0">
                <a:solidFill>
                  <a:srgbClr val="3399FF"/>
                </a:solidFill>
                <a:latin typeface="Franklin Gothic Medium" pitchFamily="34" charset="0"/>
              </a:rPr>
              <a:t>Some</a:t>
            </a:r>
            <a:r>
              <a:rPr lang="de-DE" sz="2000" dirty="0" smtClean="0">
                <a:solidFill>
                  <a:srgbClr val="3399FF"/>
                </a:solidFill>
                <a:latin typeface="Franklin Gothic Medium" pitchFamily="34" charset="0"/>
              </a:rPr>
              <a:t> open </a:t>
            </a:r>
            <a:r>
              <a:rPr lang="de-DE" sz="2000" dirty="0" err="1" smtClean="0">
                <a:solidFill>
                  <a:srgbClr val="3399FF"/>
                </a:solidFill>
                <a:latin typeface="Franklin Gothic Medium" pitchFamily="34" charset="0"/>
              </a:rPr>
              <a:t>questions</a:t>
            </a:r>
            <a:r>
              <a:rPr lang="de-DE" sz="2000" dirty="0" smtClean="0">
                <a:solidFill>
                  <a:srgbClr val="3399FF"/>
                </a:solidFill>
                <a:latin typeface="Franklin Gothic Medium" pitchFamily="34" charset="0"/>
              </a:rPr>
              <a:t> </a:t>
            </a:r>
            <a:r>
              <a:rPr lang="de-DE" dirty="0" smtClean="0"/>
              <a:t>(personal </a:t>
            </a:r>
            <a:r>
              <a:rPr lang="de-DE" dirty="0" err="1" smtClean="0"/>
              <a:t>list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31" name="AutoShape 8"/>
          <p:cNvPicPr preferRelativeResize="0"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3439" y="1247949"/>
            <a:ext cx="325438" cy="177800"/>
          </a:xfrm>
          <a:prstGeom prst="rect">
            <a:avLst/>
          </a:prstGeom>
          <a:noFill/>
        </p:spPr>
      </p:pic>
      <p:sp>
        <p:nvSpPr>
          <p:cNvPr id="33" name="Textfeld 32"/>
          <p:cNvSpPr txBox="1"/>
          <p:nvPr/>
        </p:nvSpPr>
        <p:spPr>
          <a:xfrm>
            <a:off x="659892" y="5042463"/>
            <a:ext cx="8506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5F5F5F"/>
                </a:solidFill>
              </a:rPr>
              <a:t>Is the Nature kind enough to allow us treating (parts of the) </a:t>
            </a:r>
            <a:r>
              <a:rPr lang="en-US" dirty="0" err="1" smtClean="0">
                <a:solidFill>
                  <a:srgbClr val="5F5F5F"/>
                </a:solidFill>
              </a:rPr>
              <a:t>pion</a:t>
            </a:r>
            <a:r>
              <a:rPr lang="en-US" dirty="0" smtClean="0">
                <a:solidFill>
                  <a:srgbClr val="5F5F5F"/>
                </a:solidFill>
              </a:rPr>
              <a:t> exchange </a:t>
            </a:r>
            <a:r>
              <a:rPr lang="en-US" dirty="0" err="1" smtClean="0">
                <a:solidFill>
                  <a:srgbClr val="5F5F5F"/>
                </a:solidFill>
              </a:rPr>
              <a:t>perturbatively</a:t>
            </a:r>
            <a:r>
              <a:rPr lang="en-US" dirty="0" smtClean="0">
                <a:solidFill>
                  <a:srgbClr val="5F5F5F"/>
                </a:solidFill>
              </a:rPr>
              <a:t>?</a:t>
            </a: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34" name="Oval 62"/>
          <p:cNvSpPr>
            <a:spLocks noChangeAspect="1" noChangeArrowheads="1"/>
          </p:cNvSpPr>
          <p:nvPr/>
        </p:nvSpPr>
        <p:spPr bwMode="auto">
          <a:xfrm>
            <a:off x="533605" y="5133633"/>
            <a:ext cx="101124" cy="10348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656178" y="5417883"/>
            <a:ext cx="8506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5F5F5F"/>
                </a:solidFill>
              </a:rPr>
              <a:t>What is the hard scale for </a:t>
            </a:r>
            <a:r>
              <a:rPr lang="en-US" dirty="0" err="1" smtClean="0">
                <a:solidFill>
                  <a:srgbClr val="5F5F5F"/>
                </a:solidFill>
              </a:rPr>
              <a:t>chiral</a:t>
            </a:r>
            <a:r>
              <a:rPr lang="en-US" dirty="0" smtClean="0">
                <a:solidFill>
                  <a:srgbClr val="5F5F5F"/>
                </a:solidFill>
              </a:rPr>
              <a:t> potentials (i.e. at what distance does the expansion of the long-range force start to diverge)?</a:t>
            </a: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29" name="Oval 62"/>
          <p:cNvSpPr>
            <a:spLocks noChangeAspect="1" noChangeArrowheads="1"/>
          </p:cNvSpPr>
          <p:nvPr/>
        </p:nvSpPr>
        <p:spPr bwMode="auto">
          <a:xfrm>
            <a:off x="529891" y="5509053"/>
            <a:ext cx="101124" cy="10348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630162" y="6038625"/>
            <a:ext cx="8506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5F5F5F"/>
                </a:solidFill>
              </a:rPr>
              <a:t>Chiral</a:t>
            </a:r>
            <a:r>
              <a:rPr lang="en-US" dirty="0" smtClean="0">
                <a:solidFill>
                  <a:srgbClr val="5F5F5F"/>
                </a:solidFill>
              </a:rPr>
              <a:t> expansion for short-range operators under control, cf. </a:t>
            </a:r>
            <a:r>
              <a:rPr lang="en-US" sz="1400" i="1" dirty="0" err="1" smtClean="0">
                <a:solidFill>
                  <a:srgbClr val="339966"/>
                </a:solidFill>
                <a:latin typeface="Franklin Gothic Medium" pitchFamily="34" charset="0"/>
              </a:rPr>
              <a:t>Mondejar</a:t>
            </a:r>
            <a:r>
              <a:rPr lang="en-US" sz="1400" i="1" dirty="0" smtClean="0">
                <a:solidFill>
                  <a:srgbClr val="339966"/>
                </a:solidFill>
                <a:latin typeface="Franklin Gothic Medium" pitchFamily="34" charset="0"/>
              </a:rPr>
              <a:t>, Soto ’07 </a:t>
            </a:r>
            <a:r>
              <a:rPr lang="en-US" dirty="0" smtClean="0">
                <a:solidFill>
                  <a:srgbClr val="5F5F5F"/>
                </a:solidFill>
              </a:rPr>
              <a:t>?</a:t>
            </a: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35" name="Oval 62"/>
          <p:cNvSpPr>
            <a:spLocks noChangeAspect="1" noChangeArrowheads="1"/>
          </p:cNvSpPr>
          <p:nvPr/>
        </p:nvSpPr>
        <p:spPr bwMode="auto">
          <a:xfrm>
            <a:off x="526177" y="6174399"/>
            <a:ext cx="101124" cy="10348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/>
          <p:cNvSpPr txBox="1"/>
          <p:nvPr/>
        </p:nvSpPr>
        <p:spPr>
          <a:xfrm>
            <a:off x="2766146" y="2219096"/>
            <a:ext cx="35734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spares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ext Box 2"/>
          <p:cNvSpPr txBox="1">
            <a:spLocks noChangeArrowheads="1"/>
          </p:cNvSpPr>
          <p:nvPr/>
        </p:nvSpPr>
        <p:spPr bwMode="auto">
          <a:xfrm>
            <a:off x="688975" y="368300"/>
            <a:ext cx="59451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The same for a smaller cutoff</a:t>
            </a:r>
          </a:p>
        </p:txBody>
      </p:sp>
      <p:pic>
        <p:nvPicPr>
          <p:cNvPr id="542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88" y="1238250"/>
            <a:ext cx="3810000" cy="284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427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7275" y="1219200"/>
            <a:ext cx="3614738" cy="277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42725" name="Text Box 5"/>
          <p:cNvSpPr txBox="1">
            <a:spLocks noChangeArrowheads="1"/>
          </p:cNvSpPr>
          <p:nvPr/>
        </p:nvSpPr>
        <p:spPr bwMode="auto">
          <a:xfrm>
            <a:off x="2741613" y="4495800"/>
            <a:ext cx="36258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“low-energy theorems”</a:t>
            </a:r>
          </a:p>
        </p:txBody>
      </p:sp>
      <p:pic>
        <p:nvPicPr>
          <p:cNvPr id="542726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200" y="5105400"/>
            <a:ext cx="7029450" cy="140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42727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0363" y="538163"/>
            <a:ext cx="20701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2"/>
          <p:cNvSpPr txBox="1">
            <a:spLocks noChangeArrowheads="1"/>
          </p:cNvSpPr>
          <p:nvPr/>
        </p:nvSpPr>
        <p:spPr bwMode="auto">
          <a:xfrm>
            <a:off x="461963" y="368300"/>
            <a:ext cx="6400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…and for an even smaller cutoff</a:t>
            </a:r>
          </a:p>
        </p:txBody>
      </p:sp>
      <p:pic>
        <p:nvPicPr>
          <p:cNvPr id="544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" y="1165225"/>
            <a:ext cx="3871913" cy="289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447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6975" y="1123950"/>
            <a:ext cx="3836988" cy="2898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44773" name="Text Box 5"/>
          <p:cNvSpPr txBox="1">
            <a:spLocks noChangeArrowheads="1"/>
          </p:cNvSpPr>
          <p:nvPr/>
        </p:nvSpPr>
        <p:spPr bwMode="auto">
          <a:xfrm>
            <a:off x="2741613" y="4495800"/>
            <a:ext cx="36258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“low-energy theorems”</a:t>
            </a:r>
          </a:p>
        </p:txBody>
      </p:sp>
      <p:pic>
        <p:nvPicPr>
          <p:cNvPr id="544774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4725" y="5105400"/>
            <a:ext cx="7010400" cy="140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44775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9913" y="581025"/>
            <a:ext cx="1906587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" y="1349375"/>
            <a:ext cx="3973513" cy="2963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41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00663" y="1371600"/>
            <a:ext cx="3559175" cy="293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4121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0488" y="5217488"/>
            <a:ext cx="6059512" cy="1221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4125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083"/>
          <a:stretch>
            <a:fillRect/>
          </a:stretch>
        </p:blipFill>
        <p:spPr bwMode="auto">
          <a:xfrm>
            <a:off x="8458200" y="2857500"/>
            <a:ext cx="15716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4127" name="Picture 1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333" b="23809"/>
          <a:stretch>
            <a:fillRect/>
          </a:stretch>
        </p:blipFill>
        <p:spPr bwMode="auto">
          <a:xfrm>
            <a:off x="3714750" y="4152900"/>
            <a:ext cx="133350" cy="12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" name="Rechteck 12"/>
          <p:cNvSpPr/>
          <p:nvPr/>
        </p:nvSpPr>
        <p:spPr bwMode="auto">
          <a:xfrm>
            <a:off x="0" y="-11"/>
            <a:ext cx="9144000" cy="83976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de-DE" smtClean="0"/>
              <a:t> </a:t>
            </a:r>
            <a:endParaRPr lang="de-DE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25145" y="68759"/>
            <a:ext cx="724839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“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Chiral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” expansion for P-wave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1126206" y="1330410"/>
            <a:ext cx="1416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399FF"/>
                </a:solidFill>
                <a:latin typeface="Franklin Gothic Medium" pitchFamily="34" charset="0"/>
              </a:rPr>
              <a:t>Error </a:t>
            </a:r>
            <a:r>
              <a:rPr lang="de-DE" dirty="0" err="1">
                <a:solidFill>
                  <a:srgbClr val="3399FF"/>
                </a:solidFill>
                <a:latin typeface="Franklin Gothic Medium" pitchFamily="34" charset="0"/>
              </a:rPr>
              <a:t>plots</a:t>
            </a:r>
            <a:r>
              <a:rPr lang="de-DE" dirty="0">
                <a:solidFill>
                  <a:srgbClr val="3399FF"/>
                </a:solidFill>
                <a:latin typeface="Franklin Gothic Medium" pitchFamily="34" charset="0"/>
              </a:rPr>
              <a:t> </a:t>
            </a:r>
            <a:r>
              <a:rPr lang="de-DE" dirty="0" err="1">
                <a:solidFill>
                  <a:srgbClr val="3399FF"/>
                </a:solidFill>
                <a:latin typeface="Franklin Gothic Medium" pitchFamily="34" charset="0"/>
              </a:rPr>
              <a:t>for</a:t>
            </a:r>
            <a:r>
              <a:rPr lang="de-DE" dirty="0">
                <a:solidFill>
                  <a:srgbClr val="3399FF"/>
                </a:solidFill>
                <a:latin typeface="Franklin Gothic Medium" pitchFamily="34" charset="0"/>
              </a:rPr>
              <a:t> </a:t>
            </a:r>
          </a:p>
        </p:txBody>
      </p:sp>
      <p:pic>
        <p:nvPicPr>
          <p:cNvPr id="16" name="Picture 2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3916" y="1430423"/>
            <a:ext cx="3429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" name="Grafik 16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2681" r="55100"/>
          <a:stretch>
            <a:fillRect/>
          </a:stretch>
        </p:blipFill>
        <p:spPr bwMode="auto">
          <a:xfrm>
            <a:off x="8260081" y="1404582"/>
            <a:ext cx="350519" cy="235694"/>
          </a:xfrm>
          <a:prstGeom prst="rect">
            <a:avLst/>
          </a:prstGeom>
          <a:noFill/>
          <a:ln/>
          <a:effectLst/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129526" y="1337846"/>
            <a:ext cx="214456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3399FF"/>
                </a:solidFill>
                <a:latin typeface="Franklin Gothic Medium" pitchFamily="34" charset="0"/>
              </a:rPr>
              <a:t>Results</a:t>
            </a:r>
            <a:r>
              <a:rPr lang="de-DE" dirty="0" smtClean="0">
                <a:solidFill>
                  <a:srgbClr val="3399FF"/>
                </a:solidFill>
                <a:latin typeface="Franklin Gothic Medium" pitchFamily="34" charset="0"/>
              </a:rPr>
              <a:t> </a:t>
            </a:r>
            <a:r>
              <a:rPr lang="de-DE" dirty="0" err="1" smtClean="0">
                <a:solidFill>
                  <a:srgbClr val="3399FF"/>
                </a:solidFill>
                <a:latin typeface="Franklin Gothic Medium" pitchFamily="34" charset="0"/>
              </a:rPr>
              <a:t>for</a:t>
            </a:r>
            <a:r>
              <a:rPr lang="de-DE" dirty="0" smtClean="0">
                <a:solidFill>
                  <a:srgbClr val="3399FF"/>
                </a:solidFill>
                <a:latin typeface="Franklin Gothic Medium" pitchFamily="34" charset="0"/>
              </a:rPr>
              <a:t> </a:t>
            </a:r>
            <a:r>
              <a:rPr lang="de-DE" dirty="0" err="1" smtClean="0">
                <a:solidFill>
                  <a:srgbClr val="3399FF"/>
                </a:solidFill>
                <a:latin typeface="Franklin Gothic Medium" pitchFamily="34" charset="0"/>
              </a:rPr>
              <a:t>phase</a:t>
            </a:r>
            <a:r>
              <a:rPr lang="de-DE" dirty="0" smtClean="0">
                <a:solidFill>
                  <a:srgbClr val="3399FF"/>
                </a:solidFill>
                <a:latin typeface="Franklin Gothic Medium" pitchFamily="34" charset="0"/>
              </a:rPr>
              <a:t> </a:t>
            </a:r>
            <a:r>
              <a:rPr lang="de-DE" dirty="0" err="1" smtClean="0">
                <a:solidFill>
                  <a:srgbClr val="3399FF"/>
                </a:solidFill>
                <a:latin typeface="Franklin Gothic Medium" pitchFamily="34" charset="0"/>
              </a:rPr>
              <a:t>shift</a:t>
            </a:r>
            <a:endParaRPr lang="de-DE" dirty="0">
              <a:solidFill>
                <a:srgbClr val="3399FF"/>
              </a:solidFill>
              <a:latin typeface="Franklin Gothic Medium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613586" y="4724400"/>
            <a:ext cx="24871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low-energy theorems</a:t>
            </a:r>
            <a:endParaRPr lang="en-US" sz="2000" dirty="0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21" name="Gerade Verbindung 20"/>
          <p:cNvCxnSpPr/>
          <p:nvPr/>
        </p:nvCxnSpPr>
        <p:spPr bwMode="auto">
          <a:xfrm rot="10800000" flipV="1">
            <a:off x="2979528" y="1600201"/>
            <a:ext cx="2541" cy="2534803"/>
          </a:xfrm>
          <a:prstGeom prst="line">
            <a:avLst/>
          </a:prstGeom>
          <a:noFill/>
          <a:ln w="12700" cap="flat" cmpd="sng" algn="ctr">
            <a:solidFill>
              <a:srgbClr val="339966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/>
          <p:nvPr/>
        </p:nvCxnSpPr>
        <p:spPr bwMode="auto">
          <a:xfrm rot="16200000" flipH="1">
            <a:off x="4644968" y="2817467"/>
            <a:ext cx="2820698" cy="5166"/>
          </a:xfrm>
          <a:prstGeom prst="line">
            <a:avLst/>
          </a:prstGeom>
          <a:noFill/>
          <a:ln w="12700" cap="flat" cmpd="sng" algn="ctr">
            <a:solidFill>
              <a:srgbClr val="339966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5794057" y="4312660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9966"/>
                </a:solidFill>
                <a:latin typeface="Franklin Gothic Medium" pitchFamily="34" charset="0"/>
              </a:rPr>
              <a:t>ERE</a:t>
            </a:r>
            <a:endParaRPr lang="en-US" sz="1400" dirty="0">
              <a:solidFill>
                <a:srgbClr val="339966"/>
              </a:solidFill>
              <a:latin typeface="Franklin Gothic Medium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715370" y="431266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9966"/>
                </a:solidFill>
                <a:latin typeface="Franklin Gothic Medium" pitchFamily="34" charset="0"/>
              </a:rPr>
              <a:t>ERE</a:t>
            </a:r>
            <a:endParaRPr lang="en-US" sz="1400" dirty="0">
              <a:solidFill>
                <a:srgbClr val="339966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 bwMode="auto">
          <a:xfrm>
            <a:off x="0" y="-11"/>
            <a:ext cx="9144000" cy="82110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de-DE" smtClean="0"/>
              <a:t> </a:t>
            </a:r>
            <a:endParaRPr lang="de-DE"/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350203" y="45822"/>
            <a:ext cx="3392147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Introduction I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91256" y="1455188"/>
            <a:ext cx="5136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6600"/>
                </a:solidFill>
              </a:rPr>
              <a:t>Two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and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more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nucleons</a:t>
            </a:r>
            <a:r>
              <a:rPr lang="de-DE" dirty="0" smtClean="0">
                <a:solidFill>
                  <a:srgbClr val="FF6600"/>
                </a:solidFill>
              </a:rPr>
              <a:t>: </a:t>
            </a:r>
            <a:r>
              <a:rPr lang="de-DE" u="sng" dirty="0" err="1" smtClean="0">
                <a:solidFill>
                  <a:srgbClr val="FF0000"/>
                </a:solidFill>
              </a:rPr>
              <a:t>strongly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interacting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systems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43329" y="1823942"/>
            <a:ext cx="646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3399FF"/>
                </a:solidFill>
              </a:rPr>
              <a:t>Hierarchy</a:t>
            </a:r>
            <a:r>
              <a:rPr lang="de-DE" b="1" dirty="0" smtClean="0">
                <a:solidFill>
                  <a:srgbClr val="3399FF"/>
                </a:solidFill>
              </a:rPr>
              <a:t> </a:t>
            </a:r>
            <a:r>
              <a:rPr lang="de-DE" b="1" dirty="0" err="1" smtClean="0">
                <a:solidFill>
                  <a:srgbClr val="3399FF"/>
                </a:solidFill>
              </a:rPr>
              <a:t>of</a:t>
            </a:r>
            <a:r>
              <a:rPr lang="de-DE" b="1" dirty="0" smtClean="0">
                <a:solidFill>
                  <a:srgbClr val="3399FF"/>
                </a:solidFill>
              </a:rPr>
              <a:t> </a:t>
            </a:r>
            <a:r>
              <a:rPr lang="en-US" b="1" dirty="0" smtClean="0">
                <a:solidFill>
                  <a:srgbClr val="3399FF"/>
                </a:solidFill>
              </a:rPr>
              <a:t>scales for non-relativistic (         ) nucleons</a:t>
            </a:r>
            <a:r>
              <a:rPr lang="de-DE" b="1" dirty="0" smtClean="0">
                <a:solidFill>
                  <a:srgbClr val="3399FF"/>
                </a:solidFill>
              </a:rPr>
              <a:t>:</a:t>
            </a:r>
            <a:endParaRPr lang="de-DE" b="1" dirty="0">
              <a:solidFill>
                <a:srgbClr val="3399FF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31360" y="1017228"/>
            <a:ext cx="796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>
                <a:solidFill>
                  <a:srgbClr val="FF6600"/>
                </a:solidFill>
              </a:rPr>
              <a:t>Goldstone-</a:t>
            </a:r>
            <a:r>
              <a:rPr lang="de-DE" dirty="0" err="1" smtClean="0">
                <a:solidFill>
                  <a:srgbClr val="FF6600"/>
                </a:solidFill>
              </a:rPr>
              <a:t>boson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and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single-nucleon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sectors</a:t>
            </a:r>
            <a:r>
              <a:rPr lang="de-DE" dirty="0" smtClean="0">
                <a:solidFill>
                  <a:srgbClr val="FF6600"/>
                </a:solidFill>
              </a:rPr>
              <a:t>: </a:t>
            </a:r>
            <a:r>
              <a:rPr lang="de-DE" dirty="0" err="1" smtClean="0">
                <a:solidFill>
                  <a:srgbClr val="FF6600"/>
                </a:solidFill>
              </a:rPr>
              <a:t>weakly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interacting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systems</a:t>
            </a:r>
            <a:r>
              <a:rPr lang="de-DE" dirty="0" smtClean="0">
                <a:solidFill>
                  <a:srgbClr val="FF6600"/>
                </a:solidFill>
              </a:rPr>
              <a:t>          </a:t>
            </a:r>
            <a:r>
              <a:rPr lang="de-DE" dirty="0" err="1" smtClean="0">
                <a:solidFill>
                  <a:srgbClr val="FF6600"/>
                </a:solidFill>
              </a:rPr>
              <a:t>ChPT</a:t>
            </a:r>
            <a:endParaRPr lang="de-DE" dirty="0">
              <a:solidFill>
                <a:srgbClr val="FF6600"/>
              </a:solidFill>
            </a:endParaRPr>
          </a:p>
        </p:txBody>
      </p:sp>
      <p:pic>
        <p:nvPicPr>
          <p:cNvPr id="45" name="AutoShape 8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6046" y="1104603"/>
            <a:ext cx="342900" cy="206426"/>
          </a:xfrm>
          <a:prstGeom prst="rect">
            <a:avLst/>
          </a:prstGeom>
          <a:noFill/>
        </p:spPr>
      </p:pic>
      <p:sp>
        <p:nvSpPr>
          <p:cNvPr id="46" name="Oval 62"/>
          <p:cNvSpPr>
            <a:spLocks noChangeAspect="1" noChangeArrowheads="1"/>
          </p:cNvSpPr>
          <p:nvPr/>
        </p:nvSpPr>
        <p:spPr bwMode="auto">
          <a:xfrm>
            <a:off x="505737" y="1120171"/>
            <a:ext cx="126405" cy="1293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7" name="Oval 62"/>
          <p:cNvSpPr>
            <a:spLocks noChangeAspect="1" noChangeArrowheads="1"/>
          </p:cNvSpPr>
          <p:nvPr/>
        </p:nvSpPr>
        <p:spPr bwMode="auto">
          <a:xfrm>
            <a:off x="505737" y="1565906"/>
            <a:ext cx="126405" cy="1293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53" name="AutoShape 8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2405" y="2312730"/>
            <a:ext cx="354735" cy="206426"/>
          </a:xfrm>
          <a:prstGeom prst="rect">
            <a:avLst/>
          </a:prstGeom>
          <a:noFill/>
        </p:spPr>
      </p:pic>
      <p:sp>
        <p:nvSpPr>
          <p:cNvPr id="56" name="Rechteck 55"/>
          <p:cNvSpPr/>
          <p:nvPr/>
        </p:nvSpPr>
        <p:spPr>
          <a:xfrm>
            <a:off x="2210983" y="3091372"/>
            <a:ext cx="12330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Weinberg ‘91,’92</a:t>
            </a:r>
            <a:endParaRPr lang="en-US" dirty="0"/>
          </a:p>
        </p:txBody>
      </p:sp>
      <p:pic>
        <p:nvPicPr>
          <p:cNvPr id="59" name="Grafik 5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783" r="21429"/>
          <a:stretch>
            <a:fillRect/>
          </a:stretch>
        </p:blipFill>
        <p:spPr>
          <a:xfrm>
            <a:off x="5851920" y="1870305"/>
            <a:ext cx="2559495" cy="249974"/>
          </a:xfrm>
          <a:prstGeom prst="rect">
            <a:avLst/>
          </a:prstGeom>
          <a:noFill/>
        </p:spPr>
      </p:pic>
      <p:pic>
        <p:nvPicPr>
          <p:cNvPr id="27" name="Grafik 2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2654" y="1938212"/>
            <a:ext cx="476633" cy="152019"/>
          </a:xfrm>
          <a:prstGeom prst="rect">
            <a:avLst/>
          </a:prstGeom>
          <a:noFill/>
        </p:spPr>
      </p:pic>
      <p:pic>
        <p:nvPicPr>
          <p:cNvPr id="30" name="Grafik 2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7392" y="2275988"/>
            <a:ext cx="1885955" cy="248031"/>
          </a:xfrm>
          <a:prstGeom prst="rect">
            <a:avLst/>
          </a:prstGeom>
          <a:noFill/>
          <a:ln/>
          <a:effectLst/>
        </p:spPr>
      </p:pic>
      <p:pic>
        <p:nvPicPr>
          <p:cNvPr id="32" name="Grafik 3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907" y="2662574"/>
            <a:ext cx="894971" cy="209169"/>
          </a:xfrm>
          <a:prstGeom prst="rect">
            <a:avLst/>
          </a:prstGeom>
          <a:noFill/>
        </p:spPr>
      </p:pic>
      <p:sp>
        <p:nvSpPr>
          <p:cNvPr id="33" name="Oval 62"/>
          <p:cNvSpPr>
            <a:spLocks noChangeAspect="1" noChangeArrowheads="1"/>
          </p:cNvSpPr>
          <p:nvPr/>
        </p:nvSpPr>
        <p:spPr bwMode="auto">
          <a:xfrm>
            <a:off x="748512" y="2369602"/>
            <a:ext cx="88484" cy="9054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4" name="Oval 62"/>
          <p:cNvSpPr>
            <a:spLocks noChangeAspect="1" noChangeArrowheads="1"/>
          </p:cNvSpPr>
          <p:nvPr/>
        </p:nvSpPr>
        <p:spPr bwMode="auto">
          <a:xfrm>
            <a:off x="748512" y="2714518"/>
            <a:ext cx="88484" cy="9054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2205725" y="2571364"/>
            <a:ext cx="638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chiral</a:t>
            </a:r>
            <a:r>
              <a:rPr lang="en-US" dirty="0" smtClean="0"/>
              <a:t> EFT (cf. </a:t>
            </a:r>
            <a:r>
              <a:rPr lang="en-US" dirty="0" err="1" smtClean="0"/>
              <a:t>pNRQCD</a:t>
            </a:r>
            <a:r>
              <a:rPr lang="en-US" dirty="0" smtClean="0"/>
              <a:t>), instantaneous (nonlocal) potentials due to exchange of multiple Goldstone bosons rigorously derivable in </a:t>
            </a:r>
            <a:r>
              <a:rPr lang="en-US" dirty="0" err="1" smtClean="0"/>
              <a:t>ChPT</a:t>
            </a:r>
            <a:endParaRPr lang="en-US" dirty="0"/>
          </a:p>
        </p:txBody>
      </p:sp>
      <p:sp>
        <p:nvSpPr>
          <p:cNvPr id="36" name="Rechteck 35"/>
          <p:cNvSpPr/>
          <p:nvPr/>
        </p:nvSpPr>
        <p:spPr>
          <a:xfrm>
            <a:off x="3224464" y="2224034"/>
            <a:ext cx="3764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/>
              <a:t>-less EFT with local few-N interactions</a:t>
            </a:r>
          </a:p>
        </p:txBody>
      </p:sp>
      <p:pic>
        <p:nvPicPr>
          <p:cNvPr id="40" name="AutoShape 8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7092" y="2679743"/>
            <a:ext cx="354735" cy="206426"/>
          </a:xfrm>
          <a:prstGeom prst="rect">
            <a:avLst/>
          </a:prstGeom>
          <a:noFill/>
        </p:spPr>
      </p:pic>
      <p:sp>
        <p:nvSpPr>
          <p:cNvPr id="41" name="Rechteck 40"/>
          <p:cNvSpPr/>
          <p:nvPr/>
        </p:nvSpPr>
        <p:spPr>
          <a:xfrm>
            <a:off x="6859956" y="2273777"/>
            <a:ext cx="1633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←  talk by Lucas Platter</a:t>
            </a:r>
            <a:endParaRPr lang="en-US" dirty="0"/>
          </a:p>
        </p:txBody>
      </p:sp>
      <p:grpSp>
        <p:nvGrpSpPr>
          <p:cNvPr id="66" name="Gruppieren 65"/>
          <p:cNvGrpSpPr/>
          <p:nvPr/>
        </p:nvGrpSpPr>
        <p:grpSpPr>
          <a:xfrm>
            <a:off x="165676" y="3631742"/>
            <a:ext cx="8776536" cy="3112140"/>
            <a:chOff x="165676" y="3631742"/>
            <a:chExt cx="8776536" cy="3112140"/>
          </a:xfrm>
        </p:grpSpPr>
        <p:grpSp>
          <p:nvGrpSpPr>
            <p:cNvPr id="93" name="Gruppieren 92"/>
            <p:cNvGrpSpPr>
              <a:grpSpLocks noChangeAspect="1"/>
            </p:cNvGrpSpPr>
            <p:nvPr/>
          </p:nvGrpSpPr>
          <p:grpSpPr>
            <a:xfrm>
              <a:off x="165676" y="3643570"/>
              <a:ext cx="3053194" cy="2741608"/>
              <a:chOff x="458042" y="3568922"/>
              <a:chExt cx="3261959" cy="2929069"/>
            </a:xfrm>
          </p:grpSpPr>
          <p:pic>
            <p:nvPicPr>
              <p:cNvPr id="50" name="Grafik 49" descr="poten_approx.jpg"/>
              <p:cNvPicPr>
                <a:picLocks noChangeAspect="1"/>
              </p:cNvPicPr>
              <p:nvPr/>
            </p:nvPicPr>
            <p:blipFill>
              <a:blip r:embed="rId11" cstate="print"/>
              <a:srcRect t="12545" r="36970" b="6530"/>
              <a:stretch>
                <a:fillRect/>
              </a:stretch>
            </p:blipFill>
            <p:spPr>
              <a:xfrm>
                <a:off x="491609" y="3568922"/>
                <a:ext cx="3228392" cy="2929069"/>
              </a:xfrm>
              <a:prstGeom prst="rect">
                <a:avLst/>
              </a:prstGeom>
              <a:effectLst>
                <a:outerShdw blurRad="3175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8" name="Textfeld 37"/>
              <p:cNvSpPr txBox="1"/>
              <p:nvPr/>
            </p:nvSpPr>
            <p:spPr>
              <a:xfrm rot="16200000">
                <a:off x="-489653" y="4653392"/>
                <a:ext cx="21723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 smtClean="0"/>
                  <a:t>internucleon</a:t>
                </a:r>
                <a:r>
                  <a:rPr lang="de-DE" sz="1200" dirty="0" smtClean="0"/>
                  <a:t>  potential  [</a:t>
                </a:r>
                <a:r>
                  <a:rPr lang="de-DE" sz="1200" dirty="0" err="1" smtClean="0"/>
                  <a:t>MeV</a:t>
                </a:r>
                <a:r>
                  <a:rPr lang="de-DE" sz="1200" dirty="0" smtClean="0"/>
                  <a:t>]</a:t>
                </a:r>
                <a:endParaRPr lang="de-DE" sz="1200" dirty="0"/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769038" y="6123059"/>
                <a:ext cx="27783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 smtClean="0"/>
                  <a:t>separation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between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the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nucleons</a:t>
                </a:r>
                <a:r>
                  <a:rPr lang="de-DE" sz="1200" dirty="0" smtClean="0"/>
                  <a:t>  [</a:t>
                </a:r>
                <a:r>
                  <a:rPr lang="de-DE" sz="1200" dirty="0" err="1" smtClean="0"/>
                  <a:t>fm</a:t>
                </a:r>
                <a:r>
                  <a:rPr lang="de-DE" sz="1200" dirty="0" smtClean="0"/>
                  <a:t>]</a:t>
                </a:r>
                <a:endParaRPr lang="de-DE" sz="1200" dirty="0"/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2263225" y="4674639"/>
                <a:ext cx="1414561" cy="416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ts val="1100"/>
                  </a:lnSpc>
                </a:pPr>
                <a:r>
                  <a:rPr lang="en-US" sz="1100" i="1" dirty="0" err="1" smtClean="0">
                    <a:solidFill>
                      <a:srgbClr val="777777"/>
                    </a:solidFill>
                    <a:latin typeface="Calisto MT" pitchFamily="18" charset="0"/>
                  </a:rPr>
                  <a:t>chiral</a:t>
                </a:r>
                <a:r>
                  <a:rPr lang="en-US" sz="1100" i="1" dirty="0" smtClean="0">
                    <a:solidFill>
                      <a:srgbClr val="777777"/>
                    </a:solidFill>
                    <a:latin typeface="Calisto MT" pitchFamily="18" charset="0"/>
                  </a:rPr>
                  <a:t> expansion of </a:t>
                </a:r>
              </a:p>
              <a:p>
                <a:pPr algn="l">
                  <a:lnSpc>
                    <a:spcPts val="1100"/>
                  </a:lnSpc>
                </a:pPr>
                <a:r>
                  <a:rPr lang="en-US" sz="1100" i="1" dirty="0" smtClean="0">
                    <a:solidFill>
                      <a:srgbClr val="777777"/>
                    </a:solidFill>
                    <a:latin typeface="Calisto MT" pitchFamily="18" charset="0"/>
                  </a:rPr>
                  <a:t>multi-</a:t>
                </a:r>
                <a:r>
                  <a:rPr lang="en-US" sz="1100" i="1" dirty="0" err="1" smtClean="0">
                    <a:solidFill>
                      <a:srgbClr val="777777"/>
                    </a:solidFill>
                    <a:latin typeface="Calisto MT" pitchFamily="18" charset="0"/>
                  </a:rPr>
                  <a:t>pion</a:t>
                </a:r>
                <a:r>
                  <a:rPr lang="en-US" sz="1100" i="1" dirty="0" smtClean="0">
                    <a:solidFill>
                      <a:srgbClr val="777777"/>
                    </a:solidFill>
                    <a:latin typeface="Calisto MT" pitchFamily="18" charset="0"/>
                  </a:rPr>
                  <a:t> exchange</a:t>
                </a:r>
                <a:endParaRPr lang="en-US" sz="1100" i="1" dirty="0">
                  <a:solidFill>
                    <a:srgbClr val="777777"/>
                  </a:solidFill>
                  <a:latin typeface="Calisto MT" pitchFamily="18" charset="0"/>
                </a:endParaRPr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1697163" y="3961346"/>
                <a:ext cx="1391407" cy="290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100" i="1" dirty="0" smtClean="0">
                    <a:solidFill>
                      <a:srgbClr val="777777"/>
                    </a:solidFill>
                    <a:latin typeface="Calisto MT" pitchFamily="18" charset="0"/>
                  </a:rPr>
                  <a:t>zero-range operators</a:t>
                </a:r>
                <a:endParaRPr lang="en-US" sz="1100" i="1" dirty="0">
                  <a:solidFill>
                    <a:srgbClr val="777777"/>
                  </a:solidFill>
                  <a:latin typeface="Calisto MT" pitchFamily="18" charset="0"/>
                </a:endParaRPr>
              </a:p>
            </p:txBody>
          </p:sp>
          <p:cxnSp>
            <p:nvCxnSpPr>
              <p:cNvPr id="55" name="Gerade Verbindung mit Pfeil 54"/>
              <p:cNvCxnSpPr/>
              <p:nvPr/>
            </p:nvCxnSpPr>
            <p:spPr bwMode="auto">
              <a:xfrm rot="10800000">
                <a:off x="1996753" y="4786605"/>
                <a:ext cx="317241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777777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</p:cxnSp>
          <p:cxnSp>
            <p:nvCxnSpPr>
              <p:cNvPr id="58" name="Gerade Verbindung 57"/>
              <p:cNvCxnSpPr/>
              <p:nvPr/>
            </p:nvCxnSpPr>
            <p:spPr bwMode="auto">
              <a:xfrm rot="16200000" flipH="1">
                <a:off x="377889" y="4819260"/>
                <a:ext cx="2351315" cy="9331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Gerade Verbindung 82"/>
              <p:cNvCxnSpPr/>
              <p:nvPr/>
            </p:nvCxnSpPr>
            <p:spPr bwMode="auto">
              <a:xfrm>
                <a:off x="1037888" y="4007483"/>
                <a:ext cx="61744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Gerade Verbindung 84"/>
              <p:cNvCxnSpPr/>
              <p:nvPr/>
            </p:nvCxnSpPr>
            <p:spPr bwMode="auto">
              <a:xfrm rot="16200000" flipH="1">
                <a:off x="370464" y="4739591"/>
                <a:ext cx="1461276" cy="294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Gerade Verbindung 86"/>
              <p:cNvCxnSpPr/>
              <p:nvPr/>
            </p:nvCxnSpPr>
            <p:spPr bwMode="auto">
              <a:xfrm>
                <a:off x="1099632" y="5471699"/>
                <a:ext cx="55864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Gerade Verbindung 88"/>
              <p:cNvCxnSpPr/>
              <p:nvPr/>
            </p:nvCxnSpPr>
            <p:spPr bwMode="auto">
              <a:xfrm rot="5400000" flipH="1" flipV="1">
                <a:off x="643902" y="4954225"/>
                <a:ext cx="103494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Gerade Verbindung mit Pfeil 89"/>
              <p:cNvCxnSpPr/>
              <p:nvPr/>
            </p:nvCxnSpPr>
            <p:spPr bwMode="auto">
              <a:xfrm rot="10800000" flipV="1">
                <a:off x="1105513" y="4110390"/>
                <a:ext cx="649778" cy="294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777777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</p:cxnSp>
        </p:grpSp>
        <p:grpSp>
          <p:nvGrpSpPr>
            <p:cNvPr id="125" name="Gruppieren 124"/>
            <p:cNvGrpSpPr/>
            <p:nvPr/>
          </p:nvGrpSpPr>
          <p:grpSpPr>
            <a:xfrm>
              <a:off x="3636402" y="3631742"/>
              <a:ext cx="5305810" cy="2758354"/>
              <a:chOff x="3636402" y="3546017"/>
              <a:chExt cx="5305810" cy="2758354"/>
            </a:xfrm>
          </p:grpSpPr>
          <p:sp>
            <p:nvSpPr>
              <p:cNvPr id="120" name="Rechteck 119"/>
              <p:cNvSpPr/>
              <p:nvPr/>
            </p:nvSpPr>
            <p:spPr bwMode="auto">
              <a:xfrm>
                <a:off x="3648853" y="3554963"/>
                <a:ext cx="5243804" cy="27432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4191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53775" y="3933058"/>
                <a:ext cx="668655" cy="402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245902" y="4549975"/>
                <a:ext cx="1465897" cy="402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218583" y="5191141"/>
                <a:ext cx="1470184" cy="398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b="5699"/>
              <a:stretch>
                <a:fillRect/>
              </a:stretch>
            </p:blipFill>
            <p:spPr bwMode="auto">
              <a:xfrm>
                <a:off x="4222080" y="5814371"/>
                <a:ext cx="715804" cy="388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b="6938"/>
              <a:stretch>
                <a:fillRect/>
              </a:stretch>
            </p:blipFill>
            <p:spPr bwMode="auto">
              <a:xfrm>
                <a:off x="5007253" y="5827100"/>
                <a:ext cx="304324" cy="370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b="7805"/>
              <a:stretch>
                <a:fillRect/>
              </a:stretch>
            </p:blipFill>
            <p:spPr bwMode="auto">
              <a:xfrm>
                <a:off x="5393496" y="5814371"/>
                <a:ext cx="514350" cy="379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6015783" y="5203241"/>
                <a:ext cx="1237142" cy="391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6" name="Gruppieren 95"/>
              <p:cNvGrpSpPr/>
              <p:nvPr/>
            </p:nvGrpSpPr>
            <p:grpSpPr>
              <a:xfrm>
                <a:off x="6008489" y="5807543"/>
                <a:ext cx="1250339" cy="405351"/>
                <a:chOff x="6441433" y="5931670"/>
                <a:chExt cx="1389266" cy="450390"/>
              </a:xfrm>
            </p:grpSpPr>
            <p:pic>
              <p:nvPicPr>
                <p:cNvPr id="1033" name="Picture 9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6441433" y="5945692"/>
                  <a:ext cx="400050" cy="433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4" name="Picture 10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6942390" y="5943910"/>
                  <a:ext cx="395288" cy="438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5" name="Picture 11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7435411" y="5931670"/>
                  <a:ext cx="395288" cy="442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7606764" y="5827727"/>
                <a:ext cx="968188" cy="369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7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l="58685" t="39563" r="8012" b="39623"/>
              <a:stretch>
                <a:fillRect/>
              </a:stretch>
            </p:blipFill>
            <p:spPr bwMode="auto">
              <a:xfrm>
                <a:off x="7267834" y="5987715"/>
                <a:ext cx="171294" cy="85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7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l="58685" t="38658" r="8736" b="40528"/>
              <a:stretch>
                <a:fillRect/>
              </a:stretch>
            </p:blipFill>
            <p:spPr bwMode="auto">
              <a:xfrm>
                <a:off x="8537735" y="5991439"/>
                <a:ext cx="167571" cy="85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1" name="Gerade Verbindung 100"/>
              <p:cNvCxnSpPr/>
              <p:nvPr/>
            </p:nvCxnSpPr>
            <p:spPr bwMode="auto">
              <a:xfrm>
                <a:off x="3648853" y="3816220"/>
                <a:ext cx="5206481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777777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 flipV="1">
                <a:off x="3658183" y="4431264"/>
                <a:ext cx="5159829" cy="9330"/>
              </a:xfrm>
              <a:prstGeom prst="line">
                <a:avLst/>
              </a:prstGeom>
              <a:noFill/>
              <a:ln w="12700" cap="flat" cmpd="sng" algn="ctr">
                <a:solidFill>
                  <a:srgbClr val="777777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Gerade Verbindung 102"/>
              <p:cNvCxnSpPr/>
              <p:nvPr/>
            </p:nvCxnSpPr>
            <p:spPr bwMode="auto">
              <a:xfrm flipV="1">
                <a:off x="3648853" y="5046502"/>
                <a:ext cx="5197151" cy="9329"/>
              </a:xfrm>
              <a:prstGeom prst="line">
                <a:avLst/>
              </a:prstGeom>
              <a:noFill/>
              <a:ln w="12700" cap="flat" cmpd="sng" algn="ctr">
                <a:solidFill>
                  <a:srgbClr val="777777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Gerade Verbindung 103"/>
              <p:cNvCxnSpPr/>
              <p:nvPr/>
            </p:nvCxnSpPr>
            <p:spPr bwMode="auto">
              <a:xfrm flipV="1">
                <a:off x="3648853" y="5718306"/>
                <a:ext cx="5187820" cy="9329"/>
              </a:xfrm>
              <a:prstGeom prst="line">
                <a:avLst/>
              </a:prstGeom>
              <a:noFill/>
              <a:ln w="12700" cap="flat" cmpd="sng" algn="ctr">
                <a:solidFill>
                  <a:srgbClr val="777777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Gerade Verbindung 104"/>
              <p:cNvCxnSpPr/>
              <p:nvPr/>
            </p:nvCxnSpPr>
            <p:spPr bwMode="auto">
              <a:xfrm rot="16200000" flipH="1">
                <a:off x="4577218" y="4923876"/>
                <a:ext cx="2727645" cy="12441"/>
              </a:xfrm>
              <a:prstGeom prst="line">
                <a:avLst/>
              </a:prstGeom>
              <a:noFill/>
              <a:ln w="12700" cap="flat" cmpd="sng" algn="ctr">
                <a:solidFill>
                  <a:srgbClr val="777777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Gerade Verbindung 106"/>
              <p:cNvCxnSpPr/>
              <p:nvPr/>
            </p:nvCxnSpPr>
            <p:spPr bwMode="auto">
              <a:xfrm rot="16200000" flipH="1">
                <a:off x="6165929" y="4927643"/>
                <a:ext cx="2727645" cy="12441"/>
              </a:xfrm>
              <a:prstGeom prst="line">
                <a:avLst/>
              </a:prstGeom>
              <a:noFill/>
              <a:ln w="12700" cap="flat" cmpd="sng" algn="ctr">
                <a:solidFill>
                  <a:srgbClr val="777777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8" name="Textfeld 107"/>
              <p:cNvSpPr txBox="1"/>
              <p:nvPr/>
            </p:nvSpPr>
            <p:spPr>
              <a:xfrm>
                <a:off x="4184430" y="3546017"/>
                <a:ext cx="14462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Two-nucleon force</a:t>
                </a:r>
                <a:endParaRPr lang="en-US" sz="1200" dirty="0"/>
              </a:p>
            </p:txBody>
          </p:sp>
          <p:sp>
            <p:nvSpPr>
              <p:cNvPr id="109" name="Textfeld 108"/>
              <p:cNvSpPr txBox="1"/>
              <p:nvPr/>
            </p:nvSpPr>
            <p:spPr>
              <a:xfrm>
                <a:off x="5905041" y="3549128"/>
                <a:ext cx="15568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Three-nucleon force</a:t>
                </a:r>
                <a:endParaRPr lang="en-US" sz="1200" dirty="0"/>
              </a:p>
            </p:txBody>
          </p:sp>
          <p:sp>
            <p:nvSpPr>
              <p:cNvPr id="110" name="Textfeld 109"/>
              <p:cNvSpPr txBox="1"/>
              <p:nvPr/>
            </p:nvSpPr>
            <p:spPr>
              <a:xfrm>
                <a:off x="7470335" y="3549127"/>
                <a:ext cx="14718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Four-nucleon force</a:t>
                </a:r>
                <a:endParaRPr lang="en-US" sz="1200" dirty="0"/>
              </a:p>
            </p:txBody>
          </p:sp>
          <p:cxnSp>
            <p:nvCxnSpPr>
              <p:cNvPr id="115" name="Gerade Verbindung 114"/>
              <p:cNvCxnSpPr/>
              <p:nvPr/>
            </p:nvCxnSpPr>
            <p:spPr bwMode="auto">
              <a:xfrm rot="16200000" flipH="1">
                <a:off x="2807513" y="4934328"/>
                <a:ext cx="2727645" cy="12441"/>
              </a:xfrm>
              <a:prstGeom prst="line">
                <a:avLst/>
              </a:prstGeom>
              <a:noFill/>
              <a:ln w="12700" cap="flat" cmpd="sng" algn="ctr">
                <a:solidFill>
                  <a:srgbClr val="777777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6" name="Textfeld 115"/>
              <p:cNvSpPr txBox="1"/>
              <p:nvPr/>
            </p:nvSpPr>
            <p:spPr>
              <a:xfrm>
                <a:off x="3798318" y="4005752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LO</a:t>
                </a:r>
                <a:endParaRPr lang="en-US" sz="1200" dirty="0"/>
              </a:p>
            </p:txBody>
          </p:sp>
          <p:sp>
            <p:nvSpPr>
              <p:cNvPr id="117" name="Textfeld 116"/>
              <p:cNvSpPr txBox="1"/>
              <p:nvPr/>
            </p:nvSpPr>
            <p:spPr>
              <a:xfrm>
                <a:off x="3690139" y="4614575"/>
                <a:ext cx="5004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NLO</a:t>
                </a:r>
                <a:endParaRPr lang="en-US" sz="1200" dirty="0"/>
              </a:p>
            </p:txBody>
          </p:sp>
          <p:sp>
            <p:nvSpPr>
              <p:cNvPr id="118" name="Textfeld 117"/>
              <p:cNvSpPr txBox="1"/>
              <p:nvPr/>
            </p:nvSpPr>
            <p:spPr>
              <a:xfrm>
                <a:off x="3645736" y="5242253"/>
                <a:ext cx="558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N</a:t>
                </a:r>
                <a:r>
                  <a:rPr lang="en-US" sz="1200" baseline="30000" dirty="0" smtClean="0"/>
                  <a:t>2</a:t>
                </a:r>
                <a:r>
                  <a:rPr lang="en-US" sz="1200" dirty="0" smtClean="0"/>
                  <a:t>LO</a:t>
                </a:r>
                <a:endParaRPr lang="en-US" sz="1200" dirty="0"/>
              </a:p>
            </p:txBody>
          </p:sp>
          <p:sp>
            <p:nvSpPr>
              <p:cNvPr id="119" name="Textfeld 118"/>
              <p:cNvSpPr txBox="1"/>
              <p:nvPr/>
            </p:nvSpPr>
            <p:spPr>
              <a:xfrm>
                <a:off x="3636402" y="5876347"/>
                <a:ext cx="558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N</a:t>
                </a:r>
                <a:r>
                  <a:rPr lang="en-US" sz="1200" baseline="30000" dirty="0" smtClean="0"/>
                  <a:t>3</a:t>
                </a:r>
                <a:r>
                  <a:rPr lang="en-US" sz="1200" dirty="0" smtClean="0"/>
                  <a:t>LO</a:t>
                </a:r>
                <a:endParaRPr lang="en-US" sz="1200" dirty="0"/>
              </a:p>
            </p:txBody>
          </p:sp>
        </p:grpSp>
        <p:sp>
          <p:nvSpPr>
            <p:cNvPr id="126" name="Rechteck 125"/>
            <p:cNvSpPr/>
            <p:nvPr/>
          </p:nvSpPr>
          <p:spPr>
            <a:xfrm>
              <a:off x="4012669" y="6482272"/>
              <a:ext cx="454483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see E.E., Hammer, </a:t>
              </a:r>
              <a:r>
                <a:rPr lang="en-US" sz="1100" i="1" dirty="0" err="1" smtClean="0">
                  <a:solidFill>
                    <a:srgbClr val="339966"/>
                  </a:solidFill>
                  <a:latin typeface="Franklin Gothic Medium" pitchFamily="34" charset="0"/>
                </a:rPr>
                <a:t>Meißner</a:t>
              </a:r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, arXiv:0811.1338, Rev. Mod. Phys., in press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/>
          <p:cNvSpPr txBox="1">
            <a:spLocks noChangeArrowheads="1"/>
          </p:cNvSpPr>
          <p:nvPr/>
        </p:nvSpPr>
        <p:spPr bwMode="auto">
          <a:xfrm>
            <a:off x="598488" y="466725"/>
            <a:ext cx="78676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Too many contact terms without proper including the long-range physics may hurt…</a:t>
            </a: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1771650" y="1682750"/>
            <a:ext cx="5556250" cy="4322763"/>
            <a:chOff x="1204" y="1396"/>
            <a:chExt cx="2915" cy="2268"/>
          </a:xfrm>
        </p:grpSpPr>
        <p:pic>
          <p:nvPicPr>
            <p:cNvPr id="5386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4" y="1533"/>
              <a:ext cx="2915" cy="21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38628" name="Line 4"/>
            <p:cNvSpPr>
              <a:spLocks noChangeAspect="1" noChangeShapeType="1"/>
            </p:cNvSpPr>
            <p:nvPr/>
          </p:nvSpPr>
          <p:spPr bwMode="auto">
            <a:xfrm flipV="1">
              <a:off x="1516" y="1396"/>
              <a:ext cx="2556" cy="1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8629" name="Line 5"/>
            <p:cNvSpPr>
              <a:spLocks noChangeAspect="1" noChangeShapeType="1"/>
            </p:cNvSpPr>
            <p:nvPr/>
          </p:nvSpPr>
          <p:spPr bwMode="auto">
            <a:xfrm flipV="1">
              <a:off x="1516" y="1436"/>
              <a:ext cx="2272" cy="17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8630" name="Line 6"/>
            <p:cNvSpPr>
              <a:spLocks noChangeAspect="1" noChangeShapeType="1"/>
            </p:cNvSpPr>
            <p:nvPr/>
          </p:nvSpPr>
          <p:spPr bwMode="auto">
            <a:xfrm flipV="1">
              <a:off x="1516" y="1444"/>
              <a:ext cx="1864" cy="20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8631" name="Line 7"/>
            <p:cNvSpPr>
              <a:spLocks noChangeAspect="1" noChangeShapeType="1"/>
            </p:cNvSpPr>
            <p:nvPr/>
          </p:nvSpPr>
          <p:spPr bwMode="auto">
            <a:xfrm>
              <a:off x="3484" y="1664"/>
              <a:ext cx="4" cy="18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8632" name="Line 8"/>
            <p:cNvSpPr>
              <a:spLocks noChangeAspect="1" noChangeShapeType="1"/>
            </p:cNvSpPr>
            <p:nvPr/>
          </p:nvSpPr>
          <p:spPr bwMode="auto">
            <a:xfrm>
              <a:off x="2517" y="2413"/>
              <a:ext cx="4" cy="1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225" y="581025"/>
            <a:ext cx="6305550" cy="569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225" y="538163"/>
            <a:ext cx="6305550" cy="578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0988"/>
            <a:ext cx="8181975" cy="436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931863" y="850900"/>
            <a:ext cx="73294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solidFill>
                  <a:srgbClr val="0066FF"/>
                </a:solidFill>
                <a:latin typeface="Franklin Gothic Medium" pitchFamily="34" charset="0"/>
              </a:rPr>
              <a:t>NN observables at 100 MeV: NTvK vs Weinberg</a:t>
            </a:r>
          </a:p>
        </p:txBody>
      </p:sp>
      <p:pic>
        <p:nvPicPr>
          <p:cNvPr id="5734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518025"/>
            <a:ext cx="1260475" cy="636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563" y="3659188"/>
            <a:ext cx="7480300" cy="2492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77539" name="Rectangle 3"/>
          <p:cNvSpPr>
            <a:spLocks noChangeArrowheads="1"/>
          </p:cNvSpPr>
          <p:nvPr/>
        </p:nvSpPr>
        <p:spPr bwMode="auto">
          <a:xfrm>
            <a:off x="5532438" y="1392238"/>
            <a:ext cx="652462" cy="1536700"/>
          </a:xfrm>
          <a:prstGeom prst="rect">
            <a:avLst/>
          </a:prstGeom>
          <a:pattFill prst="wdUpDiag">
            <a:fgClr>
              <a:srgbClr val="3366FF"/>
            </a:fgClr>
            <a:bgClr>
              <a:srgbClr val="FFFFFF"/>
            </a:bgClr>
          </a:patt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7540" name="Line 4"/>
          <p:cNvSpPr>
            <a:spLocks noChangeShapeType="1"/>
          </p:cNvSpPr>
          <p:nvPr/>
        </p:nvSpPr>
        <p:spPr bwMode="auto">
          <a:xfrm flipV="1">
            <a:off x="5535613" y="1374775"/>
            <a:ext cx="0" cy="1554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7541" name="Line 5"/>
          <p:cNvSpPr>
            <a:spLocks noChangeShapeType="1"/>
          </p:cNvSpPr>
          <p:nvPr/>
        </p:nvSpPr>
        <p:spPr bwMode="auto">
          <a:xfrm>
            <a:off x="5535613" y="1930400"/>
            <a:ext cx="2887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7542" name="Freeform 6"/>
          <p:cNvSpPr>
            <a:spLocks/>
          </p:cNvSpPr>
          <p:nvPr/>
        </p:nvSpPr>
        <p:spPr bwMode="auto">
          <a:xfrm>
            <a:off x="6189663" y="1971675"/>
            <a:ext cx="2049462" cy="354013"/>
          </a:xfrm>
          <a:custGeom>
            <a:avLst/>
            <a:gdLst/>
            <a:ahLst/>
            <a:cxnLst>
              <a:cxn ang="0">
                <a:pos x="1291" y="0"/>
              </a:cxn>
              <a:cxn ang="0">
                <a:pos x="928" y="24"/>
              </a:cxn>
              <a:cxn ang="0">
                <a:pos x="499" y="79"/>
              </a:cxn>
              <a:cxn ang="0">
                <a:pos x="228" y="142"/>
              </a:cxn>
              <a:cxn ang="0">
                <a:pos x="0" y="223"/>
              </a:cxn>
            </a:cxnLst>
            <a:rect l="0" t="0" r="r" b="b"/>
            <a:pathLst>
              <a:path w="1291" h="223">
                <a:moveTo>
                  <a:pt x="1291" y="0"/>
                </a:moveTo>
                <a:cubicBezTo>
                  <a:pt x="1178" y="4"/>
                  <a:pt x="1060" y="11"/>
                  <a:pt x="928" y="24"/>
                </a:cubicBezTo>
                <a:cubicBezTo>
                  <a:pt x="796" y="37"/>
                  <a:pt x="616" y="59"/>
                  <a:pt x="499" y="79"/>
                </a:cubicBezTo>
                <a:cubicBezTo>
                  <a:pt x="382" y="99"/>
                  <a:pt x="318" y="115"/>
                  <a:pt x="228" y="142"/>
                </a:cubicBezTo>
                <a:cubicBezTo>
                  <a:pt x="138" y="169"/>
                  <a:pt x="47" y="206"/>
                  <a:pt x="0" y="223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7543" name="Text Box 7"/>
          <p:cNvSpPr txBox="1">
            <a:spLocks noChangeArrowheads="1"/>
          </p:cNvSpPr>
          <p:nvPr/>
        </p:nvSpPr>
        <p:spPr bwMode="auto">
          <a:xfrm>
            <a:off x="731838" y="1508125"/>
            <a:ext cx="3954462" cy="100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/>
              <a:t>Chiral 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l-GR" sz="1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-exchange</a:t>
            </a:r>
            <a:r>
              <a:rPr lang="en-US"/>
              <a:t> potential up to N</a:t>
            </a:r>
            <a:r>
              <a:rPr lang="en-US" baseline="30000"/>
              <a:t>2</a:t>
            </a:r>
            <a:r>
              <a:rPr lang="en-US"/>
              <a:t>LO has been tested in an energy-dependent proton-proton partial-wave analysis</a:t>
            </a:r>
            <a:endParaRPr lang="en-US" sz="1400" i="1">
              <a:solidFill>
                <a:srgbClr val="339966"/>
              </a:solidFill>
              <a:latin typeface="Franklin Gothic Medium" pitchFamily="34" charset="0"/>
            </a:endParaRPr>
          </a:p>
        </p:txBody>
      </p:sp>
      <p:pic>
        <p:nvPicPr>
          <p:cNvPr id="57754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7775" y="1385888"/>
            <a:ext cx="3810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7754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0725" y="1995488"/>
            <a:ext cx="114300" cy="11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77546" name="Line 10"/>
          <p:cNvSpPr>
            <a:spLocks noChangeShapeType="1"/>
          </p:cNvSpPr>
          <p:nvPr/>
        </p:nvSpPr>
        <p:spPr bwMode="auto">
          <a:xfrm flipH="1" flipV="1">
            <a:off x="7721600" y="2006600"/>
            <a:ext cx="0" cy="269875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7547" name="Line 11"/>
          <p:cNvSpPr>
            <a:spLocks noChangeShapeType="1"/>
          </p:cNvSpPr>
          <p:nvPr/>
        </p:nvSpPr>
        <p:spPr bwMode="auto">
          <a:xfrm>
            <a:off x="6184900" y="1392238"/>
            <a:ext cx="0" cy="153670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7548" name="Text Box 12"/>
          <p:cNvSpPr txBox="1">
            <a:spLocks noChangeArrowheads="1"/>
          </p:cNvSpPr>
          <p:nvPr/>
        </p:nvSpPr>
        <p:spPr bwMode="auto">
          <a:xfrm>
            <a:off x="6129338" y="1892300"/>
            <a:ext cx="285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77549" name="Text Box 13"/>
          <p:cNvSpPr txBox="1">
            <a:spLocks noChangeArrowheads="1"/>
          </p:cNvSpPr>
          <p:nvPr/>
        </p:nvSpPr>
        <p:spPr bwMode="auto">
          <a:xfrm>
            <a:off x="6453188" y="2244725"/>
            <a:ext cx="2305050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996633"/>
                </a:solidFill>
                <a:latin typeface="Times New Roman" pitchFamily="18" charset="0"/>
              </a:rPr>
              <a:t>EM  +  [Nijm78; 1</a:t>
            </a:r>
            <a:r>
              <a:rPr lang="el-GR" sz="12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2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; 1</a:t>
            </a:r>
            <a:r>
              <a:rPr lang="el-GR" sz="12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2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l-GR" sz="12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2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sz="1200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577550" name="Text Box 14"/>
          <p:cNvSpPr txBox="1">
            <a:spLocks noChangeArrowheads="1"/>
          </p:cNvSpPr>
          <p:nvPr/>
        </p:nvSpPr>
        <p:spPr bwMode="auto">
          <a:xfrm>
            <a:off x="5110163" y="2928938"/>
            <a:ext cx="1476375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>
                <a:solidFill>
                  <a:srgbClr val="996633"/>
                </a:solidFill>
                <a:latin typeface="Times New Roman" pitchFamily="18" charset="0"/>
              </a:rPr>
              <a:t>Energy-dependent boundary condition</a:t>
            </a:r>
          </a:p>
        </p:txBody>
      </p:sp>
      <p:sp>
        <p:nvSpPr>
          <p:cNvPr id="577551" name="Text Box 15"/>
          <p:cNvSpPr txBox="1">
            <a:spLocks noChangeArrowheads="1"/>
          </p:cNvSpPr>
          <p:nvPr/>
        </p:nvSpPr>
        <p:spPr bwMode="auto">
          <a:xfrm>
            <a:off x="288925" y="309563"/>
            <a:ext cx="86725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Evidence of the chiral 2</a:t>
            </a:r>
            <a:r>
              <a:rPr lang="el-GR" sz="28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-exchange from Nijmegen PWA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84525" y="5080000"/>
            <a:ext cx="436563" cy="901700"/>
            <a:chOff x="2006" y="3200"/>
            <a:chExt cx="275" cy="568"/>
          </a:xfrm>
        </p:grpSpPr>
        <p:sp>
          <p:nvSpPr>
            <p:cNvPr id="577553" name="Rectangle 17"/>
            <p:cNvSpPr>
              <a:spLocks noChangeArrowheads="1"/>
            </p:cNvSpPr>
            <p:nvPr/>
          </p:nvSpPr>
          <p:spPr bwMode="auto">
            <a:xfrm>
              <a:off x="2125" y="3636"/>
              <a:ext cx="156" cy="132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7554" name="AutoShape 18"/>
            <p:cNvSpPr>
              <a:spLocks noChangeArrowheads="1"/>
            </p:cNvSpPr>
            <p:nvPr/>
          </p:nvSpPr>
          <p:spPr bwMode="auto">
            <a:xfrm>
              <a:off x="2009" y="3200"/>
              <a:ext cx="68" cy="265"/>
            </a:xfrm>
            <a:prstGeom prst="curvedRightArrow">
              <a:avLst>
                <a:gd name="adj1" fmla="val 34821"/>
                <a:gd name="adj2" fmla="val 112762"/>
                <a:gd name="adj3" fmla="val 33722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7555" name="AutoShape 19"/>
            <p:cNvSpPr>
              <a:spLocks noChangeArrowheads="1"/>
            </p:cNvSpPr>
            <p:nvPr/>
          </p:nvSpPr>
          <p:spPr bwMode="auto">
            <a:xfrm>
              <a:off x="2006" y="3481"/>
              <a:ext cx="68" cy="265"/>
            </a:xfrm>
            <a:prstGeom prst="curvedRightArrow">
              <a:avLst>
                <a:gd name="adj1" fmla="val 34821"/>
                <a:gd name="adj2" fmla="val 112762"/>
                <a:gd name="adj3" fmla="val 33722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208713" y="5081588"/>
            <a:ext cx="436562" cy="901700"/>
            <a:chOff x="2006" y="3200"/>
            <a:chExt cx="275" cy="568"/>
          </a:xfrm>
        </p:grpSpPr>
        <p:sp>
          <p:nvSpPr>
            <p:cNvPr id="577557" name="Rectangle 21"/>
            <p:cNvSpPr>
              <a:spLocks noChangeArrowheads="1"/>
            </p:cNvSpPr>
            <p:nvPr/>
          </p:nvSpPr>
          <p:spPr bwMode="auto">
            <a:xfrm>
              <a:off x="2125" y="3636"/>
              <a:ext cx="156" cy="132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7558" name="AutoShape 22"/>
            <p:cNvSpPr>
              <a:spLocks noChangeArrowheads="1"/>
            </p:cNvSpPr>
            <p:nvPr/>
          </p:nvSpPr>
          <p:spPr bwMode="auto">
            <a:xfrm>
              <a:off x="2009" y="3200"/>
              <a:ext cx="68" cy="265"/>
            </a:xfrm>
            <a:prstGeom prst="curvedRightArrow">
              <a:avLst>
                <a:gd name="adj1" fmla="val 34821"/>
                <a:gd name="adj2" fmla="val 112762"/>
                <a:gd name="adj3" fmla="val 33722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7559" name="AutoShape 23"/>
            <p:cNvSpPr>
              <a:spLocks noChangeArrowheads="1"/>
            </p:cNvSpPr>
            <p:nvPr/>
          </p:nvSpPr>
          <p:spPr bwMode="auto">
            <a:xfrm>
              <a:off x="2006" y="3481"/>
              <a:ext cx="68" cy="265"/>
            </a:xfrm>
            <a:prstGeom prst="curvedRightArrow">
              <a:avLst>
                <a:gd name="adj1" fmla="val 34821"/>
                <a:gd name="adj2" fmla="val 112762"/>
                <a:gd name="adj3" fmla="val 33722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77561" name="Rectangle 25"/>
          <p:cNvSpPr>
            <a:spLocks noChangeArrowheads="1"/>
          </p:cNvSpPr>
          <p:nvPr/>
        </p:nvSpPr>
        <p:spPr bwMode="auto">
          <a:xfrm>
            <a:off x="2935288" y="765175"/>
            <a:ext cx="3230562" cy="34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i="1">
                <a:solidFill>
                  <a:srgbClr val="339966"/>
                </a:solidFill>
                <a:latin typeface="Franklin Gothic Medium" pitchFamily="34" charset="0"/>
              </a:rPr>
              <a:t>Rentmeester, Timmermans et al.’99,‘03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Text Box 2"/>
          <p:cNvSpPr txBox="1">
            <a:spLocks noChangeArrowheads="1"/>
          </p:cNvSpPr>
          <p:nvPr/>
        </p:nvSpPr>
        <p:spPr bwMode="auto">
          <a:xfrm>
            <a:off x="714375" y="831850"/>
            <a:ext cx="4672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latin typeface="Franklin Gothic Medium" pitchFamily="34" charset="0"/>
              </a:rPr>
              <a:t>Low energy S-wave threshold parameters</a:t>
            </a:r>
          </a:p>
        </p:txBody>
      </p:sp>
      <p:pic>
        <p:nvPicPr>
          <p:cNvPr id="63385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4925" y="1317625"/>
            <a:ext cx="36814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769938" y="1316038"/>
            <a:ext cx="4302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/>
              <a:t>-wave threshold (effective range) expansion: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1951038"/>
            <a:ext cx="8313738" cy="4587875"/>
            <a:chOff x="336" y="1132"/>
            <a:chExt cx="5237" cy="289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08" y="1132"/>
              <a:ext cx="4765" cy="1039"/>
              <a:chOff x="563" y="1299"/>
              <a:chExt cx="4765" cy="1039"/>
            </a:xfrm>
          </p:grpSpPr>
          <p:pic>
            <p:nvPicPr>
              <p:cNvPr id="633863" name="Picture 7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563" y="1299"/>
                <a:ext cx="4765" cy="9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33864" name="Text Box 8"/>
              <p:cNvSpPr txBox="1">
                <a:spLocks noChangeArrowheads="1"/>
              </p:cNvSpPr>
              <p:nvPr/>
            </p:nvSpPr>
            <p:spPr bwMode="auto">
              <a:xfrm>
                <a:off x="914" y="1432"/>
                <a:ext cx="273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1.2%</a:t>
                </a:r>
              </a:p>
            </p:txBody>
          </p:sp>
          <p:sp>
            <p:nvSpPr>
              <p:cNvPr id="633865" name="Text Box 9"/>
              <p:cNvSpPr txBox="1">
                <a:spLocks noChangeArrowheads="1"/>
              </p:cNvSpPr>
              <p:nvPr/>
            </p:nvSpPr>
            <p:spPr bwMode="auto">
              <a:xfrm>
                <a:off x="1836" y="1429"/>
                <a:ext cx="273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3.0%</a:t>
                </a:r>
              </a:p>
            </p:txBody>
          </p:sp>
          <p:sp>
            <p:nvSpPr>
              <p:cNvPr id="633866" name="Text Box 10"/>
              <p:cNvSpPr txBox="1">
                <a:spLocks noChangeArrowheads="1"/>
              </p:cNvSpPr>
              <p:nvPr/>
            </p:nvSpPr>
            <p:spPr bwMode="auto">
              <a:xfrm>
                <a:off x="1043" y="1534"/>
                <a:ext cx="273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1.0%</a:t>
                </a:r>
              </a:p>
            </p:txBody>
          </p:sp>
          <p:sp>
            <p:nvSpPr>
              <p:cNvPr id="633867" name="Text Box 11"/>
              <p:cNvSpPr txBox="1">
                <a:spLocks noChangeArrowheads="1"/>
              </p:cNvSpPr>
              <p:nvPr/>
            </p:nvSpPr>
            <p:spPr bwMode="auto">
              <a:xfrm>
                <a:off x="1124" y="1712"/>
                <a:ext cx="273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0.7%</a:t>
                </a:r>
              </a:p>
            </p:txBody>
          </p:sp>
          <p:sp>
            <p:nvSpPr>
              <p:cNvPr id="633868" name="Text Box 12"/>
              <p:cNvSpPr txBox="1">
                <a:spLocks noChangeArrowheads="1"/>
              </p:cNvSpPr>
              <p:nvPr/>
            </p:nvSpPr>
            <p:spPr bwMode="auto">
              <a:xfrm>
                <a:off x="1952" y="1584"/>
                <a:ext cx="273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2.2%</a:t>
                </a:r>
              </a:p>
            </p:txBody>
          </p:sp>
          <p:sp>
            <p:nvSpPr>
              <p:cNvPr id="633869" name="Text Box 13"/>
              <p:cNvSpPr txBox="1">
                <a:spLocks noChangeArrowheads="1"/>
              </p:cNvSpPr>
              <p:nvPr/>
            </p:nvSpPr>
            <p:spPr bwMode="auto">
              <a:xfrm>
                <a:off x="2034" y="1735"/>
                <a:ext cx="273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1.5%</a:t>
                </a:r>
              </a:p>
            </p:txBody>
          </p:sp>
          <p:sp>
            <p:nvSpPr>
              <p:cNvPr id="633870" name="Text Box 14"/>
              <p:cNvSpPr txBox="1">
                <a:spLocks noChangeArrowheads="1"/>
              </p:cNvSpPr>
              <p:nvPr/>
            </p:nvSpPr>
            <p:spPr bwMode="auto">
              <a:xfrm>
                <a:off x="2853" y="1428"/>
                <a:ext cx="214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8%</a:t>
                </a:r>
              </a:p>
            </p:txBody>
          </p:sp>
          <p:sp>
            <p:nvSpPr>
              <p:cNvPr id="633871" name="Text Box 15"/>
              <p:cNvSpPr txBox="1">
                <a:spLocks noChangeArrowheads="1"/>
              </p:cNvSpPr>
              <p:nvPr/>
            </p:nvSpPr>
            <p:spPr bwMode="auto">
              <a:xfrm>
                <a:off x="2953" y="1566"/>
                <a:ext cx="214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6%</a:t>
                </a:r>
              </a:p>
            </p:txBody>
          </p:sp>
          <p:sp>
            <p:nvSpPr>
              <p:cNvPr id="633872" name="Text Box 16"/>
              <p:cNvSpPr txBox="1">
                <a:spLocks noChangeArrowheads="1"/>
              </p:cNvSpPr>
              <p:nvPr/>
            </p:nvSpPr>
            <p:spPr bwMode="auto">
              <a:xfrm>
                <a:off x="3667" y="1430"/>
                <a:ext cx="256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10%</a:t>
                </a:r>
              </a:p>
            </p:txBody>
          </p:sp>
          <p:sp>
            <p:nvSpPr>
              <p:cNvPr id="633873" name="Text Box 17"/>
              <p:cNvSpPr txBox="1">
                <a:spLocks noChangeArrowheads="1"/>
              </p:cNvSpPr>
              <p:nvPr/>
            </p:nvSpPr>
            <p:spPr bwMode="auto">
              <a:xfrm>
                <a:off x="3782" y="1728"/>
                <a:ext cx="214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5%</a:t>
                </a:r>
              </a:p>
            </p:txBody>
          </p:sp>
          <p:sp>
            <p:nvSpPr>
              <p:cNvPr id="633874" name="Text Box 18"/>
              <p:cNvSpPr txBox="1">
                <a:spLocks noChangeArrowheads="1"/>
              </p:cNvSpPr>
              <p:nvPr/>
            </p:nvSpPr>
            <p:spPr bwMode="auto">
              <a:xfrm>
                <a:off x="2736" y="1659"/>
                <a:ext cx="214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5%</a:t>
                </a:r>
              </a:p>
            </p:txBody>
          </p:sp>
          <p:sp>
            <p:nvSpPr>
              <p:cNvPr id="633875" name="Text Box 19"/>
              <p:cNvSpPr txBox="1">
                <a:spLocks noChangeArrowheads="1"/>
              </p:cNvSpPr>
              <p:nvPr/>
            </p:nvSpPr>
            <p:spPr bwMode="auto">
              <a:xfrm>
                <a:off x="4582" y="1431"/>
                <a:ext cx="214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5%</a:t>
                </a:r>
              </a:p>
            </p:txBody>
          </p:sp>
          <p:sp>
            <p:nvSpPr>
              <p:cNvPr id="633876" name="Text Box 20"/>
              <p:cNvSpPr txBox="1">
                <a:spLocks noChangeArrowheads="1"/>
              </p:cNvSpPr>
              <p:nvPr/>
            </p:nvSpPr>
            <p:spPr bwMode="auto">
              <a:xfrm>
                <a:off x="3861" y="1883"/>
                <a:ext cx="214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2%</a:t>
                </a:r>
              </a:p>
            </p:txBody>
          </p:sp>
          <p:sp>
            <p:nvSpPr>
              <p:cNvPr id="633877" name="Text Box 21"/>
              <p:cNvSpPr txBox="1">
                <a:spLocks noChangeArrowheads="1"/>
              </p:cNvSpPr>
              <p:nvPr/>
            </p:nvSpPr>
            <p:spPr bwMode="auto">
              <a:xfrm>
                <a:off x="4694" y="1732"/>
                <a:ext cx="214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2%</a:t>
                </a:r>
              </a:p>
            </p:txBody>
          </p:sp>
          <p:sp>
            <p:nvSpPr>
              <p:cNvPr id="633878" name="Text Box 22"/>
              <p:cNvSpPr txBox="1">
                <a:spLocks noChangeArrowheads="1"/>
              </p:cNvSpPr>
              <p:nvPr/>
            </p:nvSpPr>
            <p:spPr bwMode="auto">
              <a:xfrm>
                <a:off x="4770" y="1915"/>
                <a:ext cx="214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1%</a:t>
                </a:r>
              </a:p>
            </p:txBody>
          </p:sp>
          <p:pic>
            <p:nvPicPr>
              <p:cNvPr id="633879" name="Picture 23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61" y="2239"/>
                <a:ext cx="512" cy="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3880" name="Picture 24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68" y="2243"/>
                <a:ext cx="720" cy="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3881" name="Picture 25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40" y="2242"/>
                <a:ext cx="800" cy="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3882" name="Picture 26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99" y="2242"/>
                <a:ext cx="696" cy="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3883" name="Picture 27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93" y="2242"/>
                <a:ext cx="736" cy="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33884" name="Text Box 28"/>
              <p:cNvSpPr txBox="1">
                <a:spLocks noChangeArrowheads="1"/>
              </p:cNvSpPr>
              <p:nvPr/>
            </p:nvSpPr>
            <p:spPr bwMode="auto">
              <a:xfrm>
                <a:off x="2373" y="1474"/>
                <a:ext cx="288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Franklin Gothic Medium" pitchFamily="34" charset="0"/>
                  </a:rPr>
                  <a:t>NLO</a:t>
                </a:r>
              </a:p>
            </p:txBody>
          </p:sp>
          <p:sp>
            <p:nvSpPr>
              <p:cNvPr id="633885" name="Text Box 29"/>
              <p:cNvSpPr txBox="1">
                <a:spLocks noChangeArrowheads="1"/>
              </p:cNvSpPr>
              <p:nvPr/>
            </p:nvSpPr>
            <p:spPr bwMode="auto">
              <a:xfrm>
                <a:off x="2375" y="1637"/>
                <a:ext cx="326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Franklin Gothic Medium" pitchFamily="34" charset="0"/>
                  </a:rPr>
                  <a:t>N</a:t>
                </a:r>
                <a:r>
                  <a:rPr lang="en-US" sz="1200" b="1" baseline="30000">
                    <a:latin typeface="Franklin Gothic Medium" pitchFamily="34" charset="0"/>
                  </a:rPr>
                  <a:t>2</a:t>
                </a:r>
                <a:r>
                  <a:rPr lang="en-US" sz="1200" b="1">
                    <a:latin typeface="Franklin Gothic Medium" pitchFamily="34" charset="0"/>
                  </a:rPr>
                  <a:t>LO</a:t>
                </a:r>
              </a:p>
            </p:txBody>
          </p:sp>
          <p:sp>
            <p:nvSpPr>
              <p:cNvPr id="633886" name="Text Box 30"/>
              <p:cNvSpPr txBox="1">
                <a:spLocks noChangeArrowheads="1"/>
              </p:cNvSpPr>
              <p:nvPr/>
            </p:nvSpPr>
            <p:spPr bwMode="auto">
              <a:xfrm>
                <a:off x="2375" y="1789"/>
                <a:ext cx="326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Franklin Gothic Medium" pitchFamily="34" charset="0"/>
                  </a:rPr>
                  <a:t>N</a:t>
                </a:r>
                <a:r>
                  <a:rPr lang="en-US" sz="1200" b="1" baseline="30000">
                    <a:latin typeface="Franklin Gothic Medium" pitchFamily="34" charset="0"/>
                  </a:rPr>
                  <a:t>3</a:t>
                </a:r>
                <a:r>
                  <a:rPr lang="en-US" sz="1200" b="1">
                    <a:latin typeface="Franklin Gothic Medium" pitchFamily="34" charset="0"/>
                  </a:rPr>
                  <a:t>LO</a:t>
                </a:r>
              </a:p>
            </p:txBody>
          </p:sp>
          <p:sp>
            <p:nvSpPr>
              <p:cNvPr id="633887" name="Line 31"/>
              <p:cNvSpPr>
                <a:spLocks noChangeShapeType="1"/>
              </p:cNvSpPr>
              <p:nvPr/>
            </p:nvSpPr>
            <p:spPr bwMode="auto">
              <a:xfrm flipH="1" flipV="1">
                <a:off x="2024" y="1562"/>
                <a:ext cx="3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lg"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33888" name="Line 32"/>
              <p:cNvSpPr>
                <a:spLocks noChangeShapeType="1"/>
              </p:cNvSpPr>
              <p:nvPr/>
            </p:nvSpPr>
            <p:spPr bwMode="auto">
              <a:xfrm flipH="1" flipV="1">
                <a:off x="2104" y="1728"/>
                <a:ext cx="312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lg"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33889" name="Line 33"/>
              <p:cNvSpPr>
                <a:spLocks noChangeShapeType="1"/>
              </p:cNvSpPr>
              <p:nvPr/>
            </p:nvSpPr>
            <p:spPr bwMode="auto">
              <a:xfrm flipH="1" flipV="1">
                <a:off x="2186" y="1879"/>
                <a:ext cx="2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lg"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633890" name="Text Box 34"/>
            <p:cNvSpPr txBox="1">
              <a:spLocks noChangeArrowheads="1"/>
            </p:cNvSpPr>
            <p:nvPr/>
          </p:nvSpPr>
          <p:spPr bwMode="auto">
            <a:xfrm>
              <a:off x="336" y="1433"/>
              <a:ext cx="4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baseline="30000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</a:rPr>
                <a:t>S</a:t>
              </a:r>
              <a:r>
                <a:rPr lang="en-US" sz="2400" b="1" baseline="-25000">
                  <a:solidFill>
                    <a:schemeClr val="accent2"/>
                  </a:solidFill>
                  <a:latin typeface="Times New Roman" pitchFamily="18" charset="0"/>
                </a:rPr>
                <a:t>0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</a:rPr>
                <a:t>:</a:t>
              </a:r>
            </a:p>
          </p:txBody>
        </p:sp>
        <p:pic>
          <p:nvPicPr>
            <p:cNvPr id="633891" name="Picture 3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" y="1390"/>
              <a:ext cx="88" cy="4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800" y="2431"/>
              <a:ext cx="4763" cy="1044"/>
              <a:chOff x="560" y="2858"/>
              <a:chExt cx="4763" cy="1044"/>
            </a:xfrm>
          </p:grpSpPr>
          <p:pic>
            <p:nvPicPr>
              <p:cNvPr id="633893" name="Picture 37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560" y="2858"/>
                <a:ext cx="4763" cy="9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33894" name="Text Box 38"/>
              <p:cNvSpPr txBox="1">
                <a:spLocks noChangeArrowheads="1"/>
              </p:cNvSpPr>
              <p:nvPr/>
            </p:nvSpPr>
            <p:spPr bwMode="auto">
              <a:xfrm>
                <a:off x="905" y="2995"/>
                <a:ext cx="315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0.24%</a:t>
                </a:r>
              </a:p>
            </p:txBody>
          </p:sp>
          <p:sp>
            <p:nvSpPr>
              <p:cNvPr id="633895" name="Text Box 39"/>
              <p:cNvSpPr txBox="1">
                <a:spLocks noChangeArrowheads="1"/>
              </p:cNvSpPr>
              <p:nvPr/>
            </p:nvSpPr>
            <p:spPr bwMode="auto">
              <a:xfrm>
                <a:off x="1066" y="3166"/>
                <a:ext cx="315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0.13%</a:t>
                </a:r>
              </a:p>
            </p:txBody>
          </p:sp>
          <p:sp>
            <p:nvSpPr>
              <p:cNvPr id="633896" name="Text Box 40"/>
              <p:cNvSpPr txBox="1">
                <a:spLocks noChangeArrowheads="1"/>
              </p:cNvSpPr>
              <p:nvPr/>
            </p:nvSpPr>
            <p:spPr bwMode="auto">
              <a:xfrm>
                <a:off x="4778" y="3449"/>
                <a:ext cx="214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2%</a:t>
                </a:r>
              </a:p>
            </p:txBody>
          </p:sp>
          <p:sp>
            <p:nvSpPr>
              <p:cNvPr id="633897" name="Text Box 41"/>
              <p:cNvSpPr txBox="1">
                <a:spLocks noChangeArrowheads="1"/>
              </p:cNvSpPr>
              <p:nvPr/>
            </p:nvSpPr>
            <p:spPr bwMode="auto">
              <a:xfrm>
                <a:off x="2887" y="3397"/>
                <a:ext cx="256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25%</a:t>
                </a:r>
              </a:p>
            </p:txBody>
          </p:sp>
          <p:sp>
            <p:nvSpPr>
              <p:cNvPr id="633898" name="Text Box 42"/>
              <p:cNvSpPr txBox="1">
                <a:spLocks noChangeArrowheads="1"/>
              </p:cNvSpPr>
              <p:nvPr/>
            </p:nvSpPr>
            <p:spPr bwMode="auto">
              <a:xfrm>
                <a:off x="2764" y="2994"/>
                <a:ext cx="256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75%</a:t>
                </a:r>
              </a:p>
            </p:txBody>
          </p:sp>
          <p:sp>
            <p:nvSpPr>
              <p:cNvPr id="633899" name="Text Box 43"/>
              <p:cNvSpPr txBox="1">
                <a:spLocks noChangeArrowheads="1"/>
              </p:cNvSpPr>
              <p:nvPr/>
            </p:nvSpPr>
            <p:spPr bwMode="auto">
              <a:xfrm>
                <a:off x="2040" y="3467"/>
                <a:ext cx="273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0.6%</a:t>
                </a:r>
              </a:p>
            </p:txBody>
          </p:sp>
          <p:sp>
            <p:nvSpPr>
              <p:cNvPr id="633900" name="Text Box 44"/>
              <p:cNvSpPr txBox="1">
                <a:spLocks noChangeArrowheads="1"/>
              </p:cNvSpPr>
              <p:nvPr/>
            </p:nvSpPr>
            <p:spPr bwMode="auto">
              <a:xfrm>
                <a:off x="1960" y="3233"/>
                <a:ext cx="273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1.5%</a:t>
                </a:r>
              </a:p>
            </p:txBody>
          </p:sp>
          <p:sp>
            <p:nvSpPr>
              <p:cNvPr id="633901" name="Text Box 45"/>
              <p:cNvSpPr txBox="1">
                <a:spLocks noChangeArrowheads="1"/>
              </p:cNvSpPr>
              <p:nvPr/>
            </p:nvSpPr>
            <p:spPr bwMode="auto">
              <a:xfrm>
                <a:off x="1842" y="2989"/>
                <a:ext cx="273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2.5%</a:t>
                </a:r>
              </a:p>
            </p:txBody>
          </p:sp>
          <p:sp>
            <p:nvSpPr>
              <p:cNvPr id="633902" name="Text Box 46"/>
              <p:cNvSpPr txBox="1">
                <a:spLocks noChangeArrowheads="1"/>
              </p:cNvSpPr>
              <p:nvPr/>
            </p:nvSpPr>
            <p:spPr bwMode="auto">
              <a:xfrm>
                <a:off x="1134" y="3327"/>
                <a:ext cx="315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0.11%</a:t>
                </a:r>
              </a:p>
            </p:txBody>
          </p:sp>
          <p:sp>
            <p:nvSpPr>
              <p:cNvPr id="633903" name="Text Box 47"/>
              <p:cNvSpPr txBox="1">
                <a:spLocks noChangeArrowheads="1"/>
              </p:cNvSpPr>
              <p:nvPr/>
            </p:nvSpPr>
            <p:spPr bwMode="auto">
              <a:xfrm>
                <a:off x="4703" y="3292"/>
                <a:ext cx="214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5%</a:t>
                </a:r>
              </a:p>
            </p:txBody>
          </p:sp>
          <p:sp>
            <p:nvSpPr>
              <p:cNvPr id="633904" name="Text Box 48"/>
              <p:cNvSpPr txBox="1">
                <a:spLocks noChangeArrowheads="1"/>
              </p:cNvSpPr>
              <p:nvPr/>
            </p:nvSpPr>
            <p:spPr bwMode="auto">
              <a:xfrm>
                <a:off x="4583" y="2996"/>
                <a:ext cx="256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10%</a:t>
                </a:r>
              </a:p>
            </p:txBody>
          </p:sp>
          <p:sp>
            <p:nvSpPr>
              <p:cNvPr id="633905" name="Text Box 49"/>
              <p:cNvSpPr txBox="1">
                <a:spLocks noChangeArrowheads="1"/>
              </p:cNvSpPr>
              <p:nvPr/>
            </p:nvSpPr>
            <p:spPr bwMode="auto">
              <a:xfrm>
                <a:off x="3864" y="3471"/>
                <a:ext cx="214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4%</a:t>
                </a:r>
              </a:p>
            </p:txBody>
          </p:sp>
          <p:sp>
            <p:nvSpPr>
              <p:cNvPr id="633906" name="Text Box 50"/>
              <p:cNvSpPr txBox="1">
                <a:spLocks noChangeArrowheads="1"/>
              </p:cNvSpPr>
              <p:nvPr/>
            </p:nvSpPr>
            <p:spPr bwMode="auto">
              <a:xfrm>
                <a:off x="3788" y="3208"/>
                <a:ext cx="256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13%</a:t>
                </a:r>
              </a:p>
            </p:txBody>
          </p:sp>
          <p:sp>
            <p:nvSpPr>
              <p:cNvPr id="633907" name="Text Box 51"/>
              <p:cNvSpPr txBox="1">
                <a:spLocks noChangeArrowheads="1"/>
              </p:cNvSpPr>
              <p:nvPr/>
            </p:nvSpPr>
            <p:spPr bwMode="auto">
              <a:xfrm>
                <a:off x="3669" y="2993"/>
                <a:ext cx="256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Franklin Gothic Medium" pitchFamily="34" charset="0"/>
                  </a:rPr>
                  <a:t>21%</a:t>
                </a:r>
              </a:p>
            </p:txBody>
          </p:sp>
          <p:pic>
            <p:nvPicPr>
              <p:cNvPr id="633908" name="Picture 52" descr="txp_fig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08" y="3804"/>
                <a:ext cx="408" cy="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3909" name="Picture 53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29" y="3808"/>
                <a:ext cx="408" cy="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3910" name="Picture 54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33" y="3806"/>
                <a:ext cx="816" cy="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3911" name="Picture 55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17" y="3807"/>
                <a:ext cx="480" cy="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3912" name="Picture 56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18" y="3806"/>
                <a:ext cx="504" cy="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33913" name="Line 57"/>
              <p:cNvSpPr>
                <a:spLocks noChangeShapeType="1"/>
              </p:cNvSpPr>
              <p:nvPr/>
            </p:nvSpPr>
            <p:spPr bwMode="auto">
              <a:xfrm flipH="1">
                <a:off x="1132" y="3276"/>
                <a:ext cx="63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med"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633914" name="Text Box 58"/>
            <p:cNvSpPr txBox="1">
              <a:spLocks noChangeArrowheads="1"/>
            </p:cNvSpPr>
            <p:nvPr/>
          </p:nvSpPr>
          <p:spPr bwMode="auto">
            <a:xfrm>
              <a:off x="340" y="2754"/>
              <a:ext cx="4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baseline="30000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</a:rPr>
                <a:t>S</a:t>
              </a:r>
              <a:r>
                <a:rPr lang="en-US" sz="2400" b="1" baseline="-25000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</a:rPr>
                <a:t>:</a:t>
              </a:r>
            </a:p>
          </p:txBody>
        </p:sp>
        <p:pic>
          <p:nvPicPr>
            <p:cNvPr id="633915" name="Picture 5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2" y="2682"/>
              <a:ext cx="88" cy="4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633916" name="Text Box 60"/>
            <p:cNvSpPr txBox="1">
              <a:spLocks noChangeArrowheads="1"/>
            </p:cNvSpPr>
            <p:nvPr/>
          </p:nvSpPr>
          <p:spPr bwMode="auto">
            <a:xfrm>
              <a:off x="356" y="3583"/>
              <a:ext cx="444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Values for </a:t>
              </a:r>
              <a:r>
                <a:rPr lang="en-US" sz="1800" i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  <a:r>
                <a:rPr lang="en-US"/>
                <a:t> and </a:t>
              </a:r>
              <a:r>
                <a:rPr lang="en-US" sz="1800" i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/>
                <a:t> extracted from NPWA,  </a:t>
              </a:r>
              <a:r>
                <a:rPr lang="en-US">
                  <a:solidFill>
                    <a:srgbClr val="996633"/>
                  </a:solidFill>
                </a:rPr>
                <a:t>de Swart, Terheggen &amp; Stoks ’95;</a:t>
              </a:r>
              <a:endParaRPr lang="en-US"/>
            </a:p>
          </p:txBody>
        </p:sp>
        <p:sp>
          <p:nvSpPr>
            <p:cNvPr id="633917" name="Text Box 61"/>
            <p:cNvSpPr txBox="1">
              <a:spLocks noChangeArrowheads="1"/>
            </p:cNvSpPr>
            <p:nvPr/>
          </p:nvSpPr>
          <p:spPr bwMode="auto">
            <a:xfrm>
              <a:off x="361" y="3791"/>
              <a:ext cx="496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i="1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sz="1800" i="1" baseline="-25000">
                  <a:solidFill>
                    <a:srgbClr val="0000FF"/>
                  </a:solidFill>
                  <a:latin typeface="Times New Roman" pitchFamily="18" charset="0"/>
                </a:rPr>
                <a:t>i</a:t>
              </a:r>
              <a:r>
                <a:rPr lang="en-US" sz="1800" i="1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/>
                <a:t>are based on </a:t>
              </a:r>
              <a:r>
                <a:rPr lang="en-US">
                  <a:solidFill>
                    <a:srgbClr val="996633"/>
                  </a:solidFill>
                </a:rPr>
                <a:t>NIJM-II,</a:t>
              </a:r>
              <a:r>
                <a:rPr lang="en-US"/>
                <a:t> see also:  </a:t>
              </a:r>
              <a:r>
                <a:rPr lang="en-US">
                  <a:solidFill>
                    <a:srgbClr val="996633"/>
                  </a:solidFill>
                </a:rPr>
                <a:t>Pavon Valderrama &amp; Ruiz Arriola nucl-th/0407113.</a:t>
              </a:r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461963" y="952500"/>
            <a:ext cx="252412" cy="171450"/>
            <a:chOff x="840" y="2485"/>
            <a:chExt cx="159" cy="108"/>
          </a:xfrm>
        </p:grpSpPr>
        <p:sp>
          <p:nvSpPr>
            <p:cNvPr id="633919" name="Oval 63"/>
            <p:cNvSpPr>
              <a:spLocks noChangeArrowheads="1"/>
            </p:cNvSpPr>
            <p:nvPr/>
          </p:nvSpPr>
          <p:spPr bwMode="auto">
            <a:xfrm>
              <a:off x="840" y="2545"/>
              <a:ext cx="120" cy="48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633920" name="Oval 64"/>
            <p:cNvSpPr>
              <a:spLocks noChangeArrowheads="1"/>
            </p:cNvSpPr>
            <p:nvPr/>
          </p:nvSpPr>
          <p:spPr bwMode="auto">
            <a:xfrm>
              <a:off x="903" y="2485"/>
              <a:ext cx="96" cy="97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633921" name="Text Box 65"/>
          <p:cNvSpPr txBox="1">
            <a:spLocks noChangeArrowheads="1"/>
          </p:cNvSpPr>
          <p:nvPr/>
        </p:nvSpPr>
        <p:spPr bwMode="auto">
          <a:xfrm>
            <a:off x="407988" y="284163"/>
            <a:ext cx="84185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Franklin Gothic Medium" pitchFamily="34" charset="0"/>
              </a:rPr>
              <a:t>Do existing NN data show any evidence for chiral 2</a:t>
            </a:r>
            <a:r>
              <a:rPr lang="el-GR" sz="2400">
                <a:solidFill>
                  <a:srgbClr val="FF0000"/>
                </a:solidFill>
                <a:latin typeface="Times New Roman" pitchFamily="18" charset="0"/>
              </a:rPr>
              <a:t>π</a:t>
            </a:r>
            <a:r>
              <a:rPr lang="en-US" sz="2400">
                <a:solidFill>
                  <a:srgbClr val="FF0000"/>
                </a:solidFill>
                <a:latin typeface="Franklin Gothic Medium" pitchFamily="34" charset="0"/>
              </a:rPr>
              <a:t>-exchange?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 bwMode="auto">
          <a:xfrm>
            <a:off x="0" y="-11"/>
            <a:ext cx="9144000" cy="82110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de-DE" smtClean="0"/>
              <a:t> </a:t>
            </a:r>
            <a:endParaRPr lang="de-DE"/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330848" y="45822"/>
            <a:ext cx="3542829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Introduction II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31360" y="1017228"/>
            <a:ext cx="8233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>
                <a:solidFill>
                  <a:srgbClr val="FF6600"/>
                </a:solidFill>
              </a:rPr>
              <a:t>Can </a:t>
            </a:r>
            <a:r>
              <a:rPr lang="de-DE" dirty="0" err="1" smtClean="0">
                <a:solidFill>
                  <a:srgbClr val="FF6600"/>
                </a:solidFill>
              </a:rPr>
              <a:t>long-range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physics</a:t>
            </a:r>
            <a:r>
              <a:rPr lang="de-DE" dirty="0" smtClean="0">
                <a:solidFill>
                  <a:srgbClr val="FF6600"/>
                </a:solidFill>
              </a:rPr>
              <a:t> due </a:t>
            </a:r>
            <a:r>
              <a:rPr lang="de-DE" dirty="0" err="1" smtClean="0">
                <a:solidFill>
                  <a:srgbClr val="FF6600"/>
                </a:solidFill>
              </a:rPr>
              <a:t>to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pion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exchange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be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treated</a:t>
            </a:r>
            <a:r>
              <a:rPr lang="de-DE" dirty="0" smtClean="0">
                <a:solidFill>
                  <a:srgbClr val="FF6600"/>
                </a:solidFill>
              </a:rPr>
              <a:t> in </a:t>
            </a:r>
            <a:r>
              <a:rPr lang="de-DE" dirty="0" err="1" smtClean="0">
                <a:solidFill>
                  <a:srgbClr val="FF6600"/>
                </a:solidFill>
              </a:rPr>
              <a:t>perturbation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theory</a:t>
            </a:r>
            <a:r>
              <a:rPr lang="de-DE" dirty="0" smtClean="0">
                <a:solidFill>
                  <a:srgbClr val="FF6600"/>
                </a:solidFill>
              </a:rPr>
              <a:t> (KSW)?</a:t>
            </a: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46" name="Oval 62"/>
          <p:cNvSpPr>
            <a:spLocks noChangeAspect="1" noChangeArrowheads="1"/>
          </p:cNvSpPr>
          <p:nvPr/>
        </p:nvSpPr>
        <p:spPr bwMode="auto">
          <a:xfrm>
            <a:off x="505737" y="1129502"/>
            <a:ext cx="126405" cy="1293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6" name="Textfeld 65"/>
          <p:cNvSpPr txBox="1"/>
          <p:nvPr/>
        </p:nvSpPr>
        <p:spPr>
          <a:xfrm>
            <a:off x="632338" y="1352161"/>
            <a:ext cx="51207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Potential </a:t>
            </a:r>
            <a:r>
              <a:rPr lang="en-US" sz="1400" dirty="0" err="1" smtClean="0"/>
              <a:t>pion</a:t>
            </a:r>
            <a:r>
              <a:rPr lang="en-US" sz="1400" dirty="0" smtClean="0"/>
              <a:t> ladder diagrams generate large terms which are </a:t>
            </a:r>
            <a:r>
              <a:rPr lang="en-US" sz="1400" dirty="0" err="1" smtClean="0"/>
              <a:t>nonanalytic</a:t>
            </a:r>
            <a:r>
              <a:rPr lang="en-US" sz="1400" dirty="0" smtClean="0"/>
              <a:t> in p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and lead to breakdown of perturbation theory in some channels</a:t>
            </a:r>
            <a:endParaRPr lang="en-US" sz="1400" dirty="0"/>
          </a:p>
        </p:txBody>
      </p:sp>
      <p:cxnSp>
        <p:nvCxnSpPr>
          <p:cNvPr id="70" name="Gerade Verbindung 69"/>
          <p:cNvCxnSpPr/>
          <p:nvPr/>
        </p:nvCxnSpPr>
        <p:spPr bwMode="auto">
          <a:xfrm>
            <a:off x="6286500" y="2030183"/>
            <a:ext cx="22098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6286500" y="1458683"/>
            <a:ext cx="22098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 rot="5400000">
            <a:off x="6343650" y="1744433"/>
            <a:ext cx="5715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73"/>
          <p:cNvCxnSpPr/>
          <p:nvPr/>
        </p:nvCxnSpPr>
        <p:spPr bwMode="auto">
          <a:xfrm rot="5400000">
            <a:off x="6686550" y="1744433"/>
            <a:ext cx="5715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 rot="5400000">
            <a:off x="7524749" y="1744433"/>
            <a:ext cx="5715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rot="5400000">
            <a:off x="7867649" y="1744433"/>
            <a:ext cx="5715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Ellipse 76"/>
          <p:cNvSpPr>
            <a:spLocks noChangeAspect="1"/>
          </p:cNvSpPr>
          <p:nvPr/>
        </p:nvSpPr>
        <p:spPr bwMode="auto">
          <a:xfrm>
            <a:off x="7223760" y="1710143"/>
            <a:ext cx="53340" cy="533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Ellipse 77"/>
          <p:cNvSpPr>
            <a:spLocks noChangeAspect="1"/>
          </p:cNvSpPr>
          <p:nvPr/>
        </p:nvSpPr>
        <p:spPr bwMode="auto">
          <a:xfrm>
            <a:off x="7376160" y="1710143"/>
            <a:ext cx="53340" cy="533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Ellipse 78"/>
          <p:cNvSpPr>
            <a:spLocks noChangeAspect="1"/>
          </p:cNvSpPr>
          <p:nvPr/>
        </p:nvSpPr>
        <p:spPr bwMode="auto">
          <a:xfrm>
            <a:off x="7528560" y="1710143"/>
            <a:ext cx="53340" cy="533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1" name="Gerade Verbindung mit Pfeil 80"/>
          <p:cNvCxnSpPr/>
          <p:nvPr/>
        </p:nvCxnSpPr>
        <p:spPr bwMode="auto">
          <a:xfrm>
            <a:off x="6400800" y="2030183"/>
            <a:ext cx="1143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2" name="Gerade Verbindung mit Pfeil 81"/>
          <p:cNvCxnSpPr/>
          <p:nvPr/>
        </p:nvCxnSpPr>
        <p:spPr bwMode="auto">
          <a:xfrm>
            <a:off x="7315200" y="2028595"/>
            <a:ext cx="1143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4" name="Gerade Verbindung mit Pfeil 83"/>
          <p:cNvCxnSpPr/>
          <p:nvPr/>
        </p:nvCxnSpPr>
        <p:spPr bwMode="auto">
          <a:xfrm>
            <a:off x="8267700" y="2030183"/>
            <a:ext cx="1143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6" name="Gerade Verbindung mit Pfeil 85"/>
          <p:cNvCxnSpPr/>
          <p:nvPr/>
        </p:nvCxnSpPr>
        <p:spPr bwMode="auto">
          <a:xfrm>
            <a:off x="6398419" y="1457890"/>
            <a:ext cx="1143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8" name="Gerade Verbindung mit Pfeil 87"/>
          <p:cNvCxnSpPr/>
          <p:nvPr/>
        </p:nvCxnSpPr>
        <p:spPr bwMode="auto">
          <a:xfrm>
            <a:off x="7315200" y="1458683"/>
            <a:ext cx="1143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91" name="Gerade Verbindung mit Pfeil 90"/>
          <p:cNvCxnSpPr/>
          <p:nvPr/>
        </p:nvCxnSpPr>
        <p:spPr bwMode="auto">
          <a:xfrm>
            <a:off x="8267700" y="1457890"/>
            <a:ext cx="1143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92" name="Rechteck 91"/>
          <p:cNvSpPr/>
          <p:nvPr/>
        </p:nvSpPr>
        <p:spPr>
          <a:xfrm>
            <a:off x="353293" y="2011171"/>
            <a:ext cx="48811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Fleming, </a:t>
            </a:r>
            <a:r>
              <a:rPr lang="en-US" sz="1100" i="1" dirty="0" err="1" smtClean="0">
                <a:solidFill>
                  <a:srgbClr val="339966"/>
                </a:solidFill>
                <a:latin typeface="Franklin Gothic Medium" pitchFamily="34" charset="0"/>
              </a:rPr>
              <a:t>Mehen</a:t>
            </a:r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, Stewart ’00;  also Cohen, Hansen ’99; Gegelia’99;  … </a:t>
            </a:r>
            <a:endParaRPr lang="en-US" dirty="0"/>
          </a:p>
        </p:txBody>
      </p:sp>
      <p:sp>
        <p:nvSpPr>
          <p:cNvPr id="93" name="Rechteck 92"/>
          <p:cNvSpPr/>
          <p:nvPr/>
        </p:nvSpPr>
        <p:spPr>
          <a:xfrm>
            <a:off x="605798" y="2299845"/>
            <a:ext cx="6463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Explicit results for box graph available in:   </a:t>
            </a:r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Kaiser, </a:t>
            </a:r>
            <a:r>
              <a:rPr lang="en-US" sz="1100" i="1" dirty="0" err="1" smtClean="0">
                <a:solidFill>
                  <a:srgbClr val="339966"/>
                </a:solidFill>
                <a:latin typeface="Franklin Gothic Medium" pitchFamily="34" charset="0"/>
              </a:rPr>
              <a:t>Brockmann</a:t>
            </a:r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, Weise, NPA625 (1997) 758</a:t>
            </a:r>
            <a:endParaRPr lang="en-US" sz="1100" i="1" dirty="0">
              <a:solidFill>
                <a:srgbClr val="339966"/>
              </a:solidFill>
              <a:latin typeface="Franklin Gothic Medium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330468" y="2623844"/>
            <a:ext cx="5230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 seems necessary to treat </a:t>
            </a:r>
            <a:r>
              <a:rPr lang="en-US" dirty="0" err="1" smtClean="0">
                <a:solidFill>
                  <a:srgbClr val="FF0000"/>
                </a:solidFill>
              </a:rPr>
              <a:t>pions</a:t>
            </a:r>
            <a:r>
              <a:rPr lang="en-US" dirty="0" smtClean="0">
                <a:solidFill>
                  <a:srgbClr val="FF0000"/>
                </a:solidFill>
              </a:rPr>
              <a:t> non-</a:t>
            </a:r>
            <a:r>
              <a:rPr lang="en-US" dirty="0" err="1" smtClean="0">
                <a:solidFill>
                  <a:srgbClr val="FF0000"/>
                </a:solidFill>
              </a:rPr>
              <a:t>perturbatively</a:t>
            </a:r>
            <a:r>
              <a:rPr lang="en-US" dirty="0" smtClean="0">
                <a:solidFill>
                  <a:srgbClr val="FF0000"/>
                </a:solidFill>
              </a:rPr>
              <a:t> at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5" name="AutoShape 8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6959" y="2715890"/>
            <a:ext cx="354735" cy="206426"/>
          </a:xfrm>
          <a:prstGeom prst="rect">
            <a:avLst/>
          </a:prstGeom>
          <a:noFill/>
        </p:spPr>
      </p:pic>
      <p:sp>
        <p:nvSpPr>
          <p:cNvPr id="26" name="Rechteck 25"/>
          <p:cNvSpPr/>
          <p:nvPr/>
        </p:nvSpPr>
        <p:spPr>
          <a:xfrm>
            <a:off x="1196153" y="2855977"/>
            <a:ext cx="55778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see, however, </a:t>
            </a:r>
            <a:r>
              <a:rPr lang="en-US" sz="1100" i="1" dirty="0" err="1" smtClean="0">
                <a:solidFill>
                  <a:srgbClr val="339966"/>
                </a:solidFill>
                <a:latin typeface="Franklin Gothic Medium" pitchFamily="34" charset="0"/>
              </a:rPr>
              <a:t>Beane</a:t>
            </a:r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, Kaplan, </a:t>
            </a:r>
            <a:r>
              <a:rPr lang="en-US" sz="1100" i="1" dirty="0" err="1" smtClean="0">
                <a:solidFill>
                  <a:srgbClr val="339966"/>
                </a:solidFill>
                <a:latin typeface="Franklin Gothic Medium" pitchFamily="34" charset="0"/>
              </a:rPr>
              <a:t>Vuorinen</a:t>
            </a:r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, arXiv:0812.3938 for an alternative scenario</a:t>
            </a:r>
            <a:endParaRPr lang="en-US" dirty="0"/>
          </a:p>
        </p:txBody>
      </p:sp>
      <p:pic>
        <p:nvPicPr>
          <p:cNvPr id="28" name="Grafik 2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5256" y="2710414"/>
            <a:ext cx="648083" cy="190881"/>
          </a:xfrm>
          <a:prstGeom prst="rect">
            <a:avLst/>
          </a:prstGeom>
          <a:noFill/>
        </p:spPr>
      </p:pic>
      <p:grpSp>
        <p:nvGrpSpPr>
          <p:cNvPr id="50" name="Gruppieren 49"/>
          <p:cNvGrpSpPr/>
          <p:nvPr/>
        </p:nvGrpSpPr>
        <p:grpSpPr>
          <a:xfrm>
            <a:off x="499510" y="3245101"/>
            <a:ext cx="8439217" cy="3268768"/>
            <a:chOff x="499510" y="3245101"/>
            <a:chExt cx="8439217" cy="3268768"/>
          </a:xfrm>
        </p:grpSpPr>
        <p:sp>
          <p:nvSpPr>
            <p:cNvPr id="29" name="Textfeld 28"/>
            <p:cNvSpPr txBox="1"/>
            <p:nvPr/>
          </p:nvSpPr>
          <p:spPr>
            <a:xfrm>
              <a:off x="625133" y="3245101"/>
              <a:ext cx="8313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 err="1" smtClean="0">
                  <a:solidFill>
                    <a:srgbClr val="FF6600"/>
                  </a:solidFill>
                </a:rPr>
                <a:t>Nonperturbative</a:t>
              </a:r>
              <a:r>
                <a:rPr lang="de-DE" dirty="0" smtClean="0">
                  <a:solidFill>
                    <a:srgbClr val="FF6600"/>
                  </a:solidFill>
                </a:rPr>
                <a:t> </a:t>
              </a:r>
              <a:r>
                <a:rPr lang="de-DE" dirty="0" err="1" smtClean="0">
                  <a:solidFill>
                    <a:srgbClr val="FF6600"/>
                  </a:solidFill>
                </a:rPr>
                <a:t>resummation</a:t>
              </a:r>
              <a:r>
                <a:rPr lang="de-DE" dirty="0" smtClean="0">
                  <a:solidFill>
                    <a:srgbClr val="FF6600"/>
                  </a:solidFill>
                </a:rPr>
                <a:t> via </a:t>
              </a:r>
              <a:r>
                <a:rPr lang="de-DE" dirty="0" err="1" smtClean="0">
                  <a:solidFill>
                    <a:srgbClr val="FF6600"/>
                  </a:solidFill>
                </a:rPr>
                <a:t>solving</a:t>
              </a:r>
              <a:r>
                <a:rPr lang="de-DE" dirty="0" smtClean="0">
                  <a:solidFill>
                    <a:srgbClr val="FF6600"/>
                  </a:solidFill>
                </a:rPr>
                <a:t> </a:t>
              </a:r>
              <a:r>
                <a:rPr lang="de-DE" dirty="0" err="1" smtClean="0">
                  <a:solidFill>
                    <a:srgbClr val="FF6600"/>
                  </a:solidFill>
                </a:rPr>
                <a:t>the</a:t>
              </a:r>
              <a:r>
                <a:rPr lang="de-DE" dirty="0" smtClean="0">
                  <a:solidFill>
                    <a:srgbClr val="FF6600"/>
                  </a:solidFill>
                </a:rPr>
                <a:t> </a:t>
              </a:r>
              <a:r>
                <a:rPr lang="de-DE" dirty="0" err="1" smtClean="0">
                  <a:solidFill>
                    <a:srgbClr val="FF6600"/>
                  </a:solidFill>
                </a:rPr>
                <a:t>Schrödinger</a:t>
              </a:r>
              <a:r>
                <a:rPr lang="de-DE" dirty="0" smtClean="0">
                  <a:solidFill>
                    <a:srgbClr val="FF6600"/>
                  </a:solidFill>
                </a:rPr>
                <a:t> (Lippmann-Schwinger) </a:t>
              </a:r>
              <a:r>
                <a:rPr lang="de-DE" dirty="0" err="1" smtClean="0">
                  <a:solidFill>
                    <a:srgbClr val="FF6600"/>
                  </a:solidFill>
                </a:rPr>
                <a:t>equation</a:t>
              </a:r>
              <a:endParaRPr lang="de-DE" dirty="0">
                <a:solidFill>
                  <a:srgbClr val="FF6600"/>
                </a:solidFill>
              </a:endParaRPr>
            </a:p>
          </p:txBody>
        </p:sp>
        <p:sp>
          <p:nvSpPr>
            <p:cNvPr id="30" name="Oval 62"/>
            <p:cNvSpPr>
              <a:spLocks noChangeAspect="1" noChangeArrowheads="1"/>
            </p:cNvSpPr>
            <p:nvPr/>
          </p:nvSpPr>
          <p:spPr bwMode="auto">
            <a:xfrm>
              <a:off x="499510" y="3357375"/>
              <a:ext cx="126405" cy="12935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de-DE"/>
            </a:p>
          </p:txBody>
        </p:sp>
        <p:pic>
          <p:nvPicPr>
            <p:cNvPr id="33" name="Grafik 32" descr="TP_tmp.b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25034" y="3764544"/>
              <a:ext cx="7315626" cy="476659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5" name="Gruppieren 98"/>
            <p:cNvGrpSpPr/>
            <p:nvPr/>
          </p:nvGrpSpPr>
          <p:grpSpPr>
            <a:xfrm>
              <a:off x="729404" y="4306813"/>
              <a:ext cx="8145057" cy="307777"/>
              <a:chOff x="1035992" y="4466059"/>
              <a:chExt cx="8145057" cy="307777"/>
            </a:xfrm>
          </p:grpSpPr>
          <p:sp>
            <p:nvSpPr>
              <p:cNvPr id="95" name="Textfeld 94"/>
              <p:cNvSpPr txBox="1"/>
              <p:nvPr/>
            </p:nvSpPr>
            <p:spPr>
              <a:xfrm>
                <a:off x="1329220" y="4466059"/>
                <a:ext cx="785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,      grow with increasing </a:t>
                </a:r>
                <a:r>
                  <a:rPr lang="en-US" sz="1400" dirty="0" err="1" smtClean="0"/>
                  <a:t>momenta</a:t>
                </a:r>
                <a:r>
                  <a:rPr lang="en-US" sz="1400" dirty="0" smtClean="0"/>
                  <a:t>            LS equation needs to be regularized and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renormalized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96" name="AutoShape 8"/>
              <p:cNvPicPr preferRelativeResize="0"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310934" y="4535165"/>
                <a:ext cx="354735" cy="206426"/>
              </a:xfrm>
              <a:prstGeom prst="rect">
                <a:avLst/>
              </a:prstGeom>
              <a:noFill/>
            </p:spPr>
          </p:pic>
          <p:pic>
            <p:nvPicPr>
              <p:cNvPr id="97" name="Grafik 96" descr="TP_tmp.bmp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3047" t="22392" r="81397" b="23018"/>
              <a:stretch>
                <a:fillRect/>
              </a:stretch>
            </p:blipFill>
            <p:spPr bwMode="auto">
              <a:xfrm>
                <a:off x="1035992" y="4487431"/>
                <a:ext cx="406420" cy="26020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8" name="Grafik 97" descr="TP_tmp.bmp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7717" t="25026" r="68637" b="23018"/>
              <a:stretch>
                <a:fillRect/>
              </a:stretch>
            </p:blipFill>
            <p:spPr bwMode="auto">
              <a:xfrm>
                <a:off x="1484853" y="4496847"/>
                <a:ext cx="266700" cy="247650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100" name="Oval 62"/>
            <p:cNvSpPr>
              <a:spLocks noChangeAspect="1" noChangeArrowheads="1"/>
            </p:cNvSpPr>
            <p:nvPr/>
          </p:nvSpPr>
          <p:spPr bwMode="auto">
            <a:xfrm>
              <a:off x="879404" y="5109496"/>
              <a:ext cx="88484" cy="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967550" y="4992083"/>
              <a:ext cx="7840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/>
                <a:t>DR difficult to implement numerically due to appearance of power-law divergences,</a:t>
              </a:r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  Phillips et al.’00</a:t>
              </a:r>
              <a:r>
                <a:rPr lang="en-US" sz="1400" dirty="0" smtClean="0"/>
                <a:t>   </a:t>
              </a:r>
              <a:endParaRPr lang="en-US" sz="1400" dirty="0"/>
            </a:p>
          </p:txBody>
        </p:sp>
        <p:sp>
          <p:nvSpPr>
            <p:cNvPr id="102" name="Oval 62"/>
            <p:cNvSpPr>
              <a:spLocks noChangeAspect="1" noChangeArrowheads="1"/>
            </p:cNvSpPr>
            <p:nvPr/>
          </p:nvSpPr>
          <p:spPr bwMode="auto">
            <a:xfrm>
              <a:off x="882508" y="5373092"/>
              <a:ext cx="88484" cy="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970654" y="5255679"/>
              <a:ext cx="7840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/>
                <a:t>Cutoff  (employed in most applications)</a:t>
              </a:r>
              <a:endParaRPr lang="en-US" sz="1400" dirty="0"/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1209404" y="5514595"/>
              <a:ext cx="6577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needs to be chosen                  to avoid large artifacts (i.e. large          -terms)  </a:t>
              </a:r>
              <a:endParaRPr lang="en-US" sz="1400" dirty="0"/>
            </a:p>
          </p:txBody>
        </p:sp>
        <p:pic>
          <p:nvPicPr>
            <p:cNvPr id="107" name="Grafik 106" descr="TP_tmp.b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79818" y="5581938"/>
              <a:ext cx="705233" cy="190881"/>
            </a:xfrm>
            <a:prstGeom prst="rect">
              <a:avLst/>
            </a:prstGeom>
            <a:noFill/>
          </p:spPr>
        </p:pic>
        <p:pic>
          <p:nvPicPr>
            <p:cNvPr id="109" name="Grafik 108" descr="TP_tmp.b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82830" y="5589888"/>
              <a:ext cx="400052" cy="209169"/>
            </a:xfrm>
            <a:prstGeom prst="rect">
              <a:avLst/>
            </a:prstGeom>
            <a:noFill/>
          </p:spPr>
        </p:pic>
        <p:sp>
          <p:nvSpPr>
            <p:cNvPr id="110" name="Textfeld 109"/>
            <p:cNvSpPr txBox="1"/>
            <p:nvPr/>
          </p:nvSpPr>
          <p:spPr>
            <a:xfrm>
              <a:off x="1205592" y="5772352"/>
              <a:ext cx="7513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    can be employed at the level of </a:t>
              </a:r>
              <a:r>
                <a:rPr lang="en-US" sz="1400" dirty="0" err="1" smtClean="0"/>
                <a:t>Lagrangian</a:t>
              </a:r>
              <a:r>
                <a:rPr lang="en-US" sz="1400" dirty="0" smtClean="0"/>
                <a:t> in order to preserve all relevant symmetries</a:t>
              </a:r>
              <a:endParaRPr lang="en-US" sz="1400" dirty="0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1462920" y="5979798"/>
              <a:ext cx="544510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100" i="1" dirty="0" err="1" smtClean="0">
                  <a:solidFill>
                    <a:srgbClr val="339966"/>
                  </a:solidFill>
                  <a:latin typeface="Franklin Gothic Medium" pitchFamily="34" charset="0"/>
                </a:rPr>
                <a:t>Slavnov</a:t>
              </a:r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 ’71;  </a:t>
              </a:r>
              <a:r>
                <a:rPr lang="en-US" sz="1100" i="1" dirty="0" err="1" smtClean="0">
                  <a:solidFill>
                    <a:srgbClr val="339966"/>
                  </a:solidFill>
                  <a:latin typeface="Franklin Gothic Medium" pitchFamily="34" charset="0"/>
                </a:rPr>
                <a:t>Djukanovic</a:t>
              </a:r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  et al. ’05,’07;  also </a:t>
              </a:r>
              <a:r>
                <a:rPr lang="en-US" sz="1100" i="1" dirty="0" err="1" smtClean="0">
                  <a:solidFill>
                    <a:srgbClr val="339966"/>
                  </a:solidFill>
                  <a:latin typeface="Franklin Gothic Medium" pitchFamily="34" charset="0"/>
                </a:rPr>
                <a:t>Donoghue</a:t>
              </a:r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, Holstein, </a:t>
              </a:r>
              <a:r>
                <a:rPr lang="en-US" sz="1100" i="1" dirty="0" err="1" smtClean="0">
                  <a:solidFill>
                    <a:srgbClr val="339966"/>
                  </a:solidFill>
                  <a:latin typeface="Franklin Gothic Medium" pitchFamily="34" charset="0"/>
                </a:rPr>
                <a:t>Borasoy</a:t>
              </a:r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 ’98,’99</a:t>
              </a:r>
              <a:endParaRPr lang="en-US" dirty="0"/>
            </a:p>
          </p:txBody>
        </p:sp>
        <p:pic>
          <p:nvPicPr>
            <p:cNvPr id="113" name="Grafik 112" descr="TP_tmp.b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6967" b="9603"/>
            <a:stretch>
              <a:fillRect/>
            </a:stretch>
          </p:blipFill>
          <p:spPr>
            <a:xfrm>
              <a:off x="1563336" y="5844536"/>
              <a:ext cx="162439" cy="172551"/>
            </a:xfrm>
            <a:prstGeom prst="rect">
              <a:avLst/>
            </a:prstGeom>
            <a:noFill/>
          </p:spPr>
        </p:pic>
        <p:sp>
          <p:nvSpPr>
            <p:cNvPr id="114" name="Textfeld 113"/>
            <p:cNvSpPr txBox="1"/>
            <p:nvPr/>
          </p:nvSpPr>
          <p:spPr>
            <a:xfrm>
              <a:off x="1236585" y="6206092"/>
              <a:ext cx="7627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/>
                <a:t>— just regularized diagrams do not obey dimensional power counting (contrary to e.g. DR)</a:t>
              </a:r>
              <a:endParaRPr lang="en-US" sz="1400" dirty="0"/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618764" y="4660058"/>
              <a:ext cx="3102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99FF"/>
                  </a:solidFill>
                  <a:latin typeface="Franklin Gothic Medium" pitchFamily="34" charset="0"/>
                </a:rPr>
                <a:t>Regularization of the LS equation</a:t>
              </a:r>
              <a:endParaRPr lang="en-US" dirty="0">
                <a:solidFill>
                  <a:srgbClr val="3399FF"/>
                </a:solidFill>
                <a:latin typeface="Franklin Gothic Medium" pitchFamily="34" charset="0"/>
              </a:endParaRPr>
            </a:p>
          </p:txBody>
        </p:sp>
        <p:sp>
          <p:nvSpPr>
            <p:cNvPr id="49" name="Rechteck 48"/>
            <p:cNvSpPr/>
            <p:nvPr/>
          </p:nvSpPr>
          <p:spPr>
            <a:xfrm>
              <a:off x="643572" y="3515116"/>
              <a:ext cx="123303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Weinberg ‘91,’92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 bwMode="auto">
          <a:xfrm>
            <a:off x="0" y="-11"/>
            <a:ext cx="9144000" cy="82110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de-DE" smtClean="0"/>
              <a:t> </a:t>
            </a:r>
            <a:endParaRPr lang="de-DE"/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339486" y="45822"/>
            <a:ext cx="369351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Introduction III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412085" y="908453"/>
            <a:ext cx="473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 smtClean="0">
                <a:solidFill>
                  <a:srgbClr val="FF0000"/>
                </a:solidFill>
              </a:rPr>
              <a:t>How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renormalize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Schrödinger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equation</a:t>
            </a:r>
            <a:r>
              <a:rPr lang="de-DE" dirty="0" smtClean="0">
                <a:solidFill>
                  <a:srgbClr val="FF0000"/>
                </a:solidFill>
              </a:rPr>
              <a:t>?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5" name="Rechteck 84"/>
          <p:cNvSpPr/>
          <p:nvPr/>
        </p:nvSpPr>
        <p:spPr>
          <a:xfrm>
            <a:off x="4695238" y="958158"/>
            <a:ext cx="41875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←  </a:t>
            </a:r>
            <a:r>
              <a:rPr lang="en-US" sz="1100" i="1" dirty="0" err="1" smtClean="0">
                <a:solidFill>
                  <a:srgbClr val="339966"/>
                </a:solidFill>
                <a:latin typeface="Franklin Gothic Medium" pitchFamily="34" charset="0"/>
              </a:rPr>
              <a:t>Lepage</a:t>
            </a:r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, </a:t>
            </a:r>
            <a:r>
              <a:rPr lang="en-US" sz="1100" i="1" dirty="0" err="1" smtClean="0">
                <a:solidFill>
                  <a:srgbClr val="339966"/>
                </a:solidFill>
                <a:latin typeface="Franklin Gothic Medium" pitchFamily="34" charset="0"/>
              </a:rPr>
              <a:t>arXiv</a:t>
            </a:r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:  </a:t>
            </a:r>
            <a:r>
              <a:rPr lang="en-US" sz="1100" i="1" dirty="0" err="1" smtClean="0">
                <a:solidFill>
                  <a:srgbClr val="339966"/>
                </a:solidFill>
                <a:latin typeface="Franklin Gothic Medium" pitchFamily="34" charset="0"/>
              </a:rPr>
              <a:t>nucl-th</a:t>
            </a:r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/9706029;  also talk at the INT </a:t>
            </a:r>
          </a:p>
          <a:p>
            <a:pPr algn="l"/>
            <a:r>
              <a:rPr lang="en-US" sz="1100" i="1" dirty="0" smtClean="0">
                <a:solidFill>
                  <a:srgbClr val="339966"/>
                </a:solidFill>
                <a:latin typeface="Franklin Gothic Medium" pitchFamily="34" charset="0"/>
              </a:rPr>
              <a:t>      program “EFT and effective interactions”, Seattle, Aug. 2000</a:t>
            </a:r>
            <a:endParaRPr lang="en-US" dirty="0"/>
          </a:p>
        </p:txBody>
      </p:sp>
      <p:cxnSp>
        <p:nvCxnSpPr>
          <p:cNvPr id="90" name="Gerade Verbindung 89"/>
          <p:cNvCxnSpPr/>
          <p:nvPr/>
        </p:nvCxnSpPr>
        <p:spPr bwMode="auto">
          <a:xfrm>
            <a:off x="533400" y="1517496"/>
            <a:ext cx="12192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Gerade Verbindung 103"/>
          <p:cNvCxnSpPr/>
          <p:nvPr/>
        </p:nvCxnSpPr>
        <p:spPr bwMode="auto">
          <a:xfrm rot="16200000" flipH="1">
            <a:off x="876298" y="1784196"/>
            <a:ext cx="533402" cy="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Gerade Verbindung mit Pfeil 116"/>
          <p:cNvCxnSpPr/>
          <p:nvPr/>
        </p:nvCxnSpPr>
        <p:spPr bwMode="auto">
          <a:xfrm rot="21540000">
            <a:off x="723918" y="2051894"/>
            <a:ext cx="114300" cy="1588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18" name="Gerade Verbindung mit Pfeil 117"/>
          <p:cNvCxnSpPr/>
          <p:nvPr/>
        </p:nvCxnSpPr>
        <p:spPr bwMode="auto">
          <a:xfrm rot="21540000">
            <a:off x="1447794" y="2051894"/>
            <a:ext cx="114300" cy="1588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20" name="Gerade Verbindung mit Pfeil 119"/>
          <p:cNvCxnSpPr/>
          <p:nvPr/>
        </p:nvCxnSpPr>
        <p:spPr bwMode="auto">
          <a:xfrm rot="21540000">
            <a:off x="723906" y="1514910"/>
            <a:ext cx="114300" cy="1588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21" name="Gerade Verbindung mit Pfeil 120"/>
          <p:cNvCxnSpPr/>
          <p:nvPr/>
        </p:nvCxnSpPr>
        <p:spPr bwMode="auto">
          <a:xfrm rot="21540000">
            <a:off x="1447794" y="1514910"/>
            <a:ext cx="114300" cy="1588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29" name="Gerade Verbindung 128"/>
          <p:cNvCxnSpPr/>
          <p:nvPr/>
        </p:nvCxnSpPr>
        <p:spPr bwMode="auto">
          <a:xfrm>
            <a:off x="533400" y="2050896"/>
            <a:ext cx="12192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4" name="Grafik 13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7334" y="1413558"/>
            <a:ext cx="2628906" cy="476633"/>
          </a:xfrm>
          <a:prstGeom prst="rect">
            <a:avLst/>
          </a:prstGeom>
          <a:noFill/>
          <a:ln/>
          <a:effectLst/>
        </p:spPr>
      </p:pic>
      <p:grpSp>
        <p:nvGrpSpPr>
          <p:cNvPr id="2" name="Gruppieren 139"/>
          <p:cNvGrpSpPr/>
          <p:nvPr/>
        </p:nvGrpSpPr>
        <p:grpSpPr>
          <a:xfrm>
            <a:off x="5138399" y="1392303"/>
            <a:ext cx="3818989" cy="523220"/>
            <a:chOff x="5138399" y="1576872"/>
            <a:chExt cx="3818989" cy="523220"/>
          </a:xfrm>
        </p:grpSpPr>
        <p:sp>
          <p:nvSpPr>
            <p:cNvPr id="135" name="Textfeld 134"/>
            <p:cNvSpPr txBox="1"/>
            <p:nvPr/>
          </p:nvSpPr>
          <p:spPr>
            <a:xfrm>
              <a:off x="5138399" y="1576872"/>
              <a:ext cx="38189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/>
                <a:t>    times iterated OPEP                    infinitely many counter terms needed in the Born series </a:t>
              </a:r>
              <a:endParaRPr lang="en-US" sz="1400" dirty="0"/>
            </a:p>
          </p:txBody>
        </p:sp>
        <p:pic>
          <p:nvPicPr>
            <p:cNvPr id="137" name="Grafik 136" descr="TP_tmp.b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67160" y="1644781"/>
              <a:ext cx="400052" cy="190881"/>
            </a:xfrm>
            <a:prstGeom prst="rect">
              <a:avLst/>
            </a:prstGeom>
            <a:noFill/>
          </p:spPr>
        </p:pic>
        <p:pic>
          <p:nvPicPr>
            <p:cNvPr id="138" name="AutoShape 8"/>
            <p:cNvPicPr preferRelativeResize="0"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519726" y="1650256"/>
              <a:ext cx="354735" cy="206426"/>
            </a:xfrm>
            <a:prstGeom prst="rect">
              <a:avLst/>
            </a:prstGeom>
            <a:noFill/>
          </p:spPr>
        </p:pic>
        <p:pic>
          <p:nvPicPr>
            <p:cNvPr id="139" name="Grafik 138" descr="TP_tmp.b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813" b="50915"/>
            <a:stretch>
              <a:fillRect/>
            </a:stretch>
          </p:blipFill>
          <p:spPr>
            <a:xfrm>
              <a:off x="5215812" y="1675884"/>
              <a:ext cx="164453" cy="152917"/>
            </a:xfrm>
            <a:prstGeom prst="rect">
              <a:avLst/>
            </a:prstGeom>
            <a:noFill/>
          </p:spPr>
        </p:pic>
      </p:grpSp>
      <p:sp>
        <p:nvSpPr>
          <p:cNvPr id="141" name="Geschweifte Klammer links 140"/>
          <p:cNvSpPr/>
          <p:nvPr/>
        </p:nvSpPr>
        <p:spPr bwMode="auto">
          <a:xfrm>
            <a:off x="5065849" y="1485620"/>
            <a:ext cx="111754" cy="368022"/>
          </a:xfrm>
          <a:prstGeom prst="leftBrace">
            <a:avLst>
              <a:gd name="adj1" fmla="val 30254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794371" y="1942610"/>
            <a:ext cx="5665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Born series with LO potential non-</a:t>
            </a:r>
            <a:r>
              <a:rPr lang="en-US" sz="1400" dirty="0" err="1" smtClean="0"/>
              <a:t>renormalizable</a:t>
            </a:r>
            <a:r>
              <a:rPr lang="en-US" sz="1400" dirty="0" smtClean="0"/>
              <a:t> (in the usual sense)</a:t>
            </a:r>
            <a:endParaRPr lang="en-US" sz="1400" dirty="0"/>
          </a:p>
        </p:txBody>
      </p:sp>
      <p:pic>
        <p:nvPicPr>
          <p:cNvPr id="22" name="AutoShape 8"/>
          <p:cNvPicPr preferRelativeResize="0"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53199" y="2006857"/>
            <a:ext cx="354735" cy="206426"/>
          </a:xfrm>
          <a:prstGeom prst="rect">
            <a:avLst/>
          </a:prstGeom>
          <a:noFill/>
        </p:spPr>
      </p:pic>
      <p:grpSp>
        <p:nvGrpSpPr>
          <p:cNvPr id="66" name="Gruppieren 65"/>
          <p:cNvGrpSpPr/>
          <p:nvPr/>
        </p:nvGrpSpPr>
        <p:grpSpPr>
          <a:xfrm>
            <a:off x="379091" y="6043700"/>
            <a:ext cx="8373023" cy="609025"/>
            <a:chOff x="379091" y="6043700"/>
            <a:chExt cx="8373023" cy="609025"/>
          </a:xfrm>
        </p:grpSpPr>
        <p:sp>
          <p:nvSpPr>
            <p:cNvPr id="65" name="Abgerundetes Rechteck 64"/>
            <p:cNvSpPr/>
            <p:nvPr/>
          </p:nvSpPr>
          <p:spPr bwMode="auto">
            <a:xfrm>
              <a:off x="802432" y="6046245"/>
              <a:ext cx="7520473" cy="606480"/>
            </a:xfrm>
            <a:prstGeom prst="roundRect">
              <a:avLst/>
            </a:prstGeom>
            <a:solidFill>
              <a:srgbClr val="EAEAEA"/>
            </a:solidFill>
            <a:ln w="9525">
              <a:noFill/>
              <a:round/>
              <a:headEnd/>
              <a:tailEnd/>
            </a:ln>
            <a:effectLst>
              <a:outerShdw blurRad="3937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Text Box 102"/>
            <p:cNvSpPr txBox="1">
              <a:spLocks noChangeArrowheads="1"/>
            </p:cNvSpPr>
            <p:nvPr/>
          </p:nvSpPr>
          <p:spPr bwMode="auto">
            <a:xfrm>
              <a:off x="379091" y="6043700"/>
              <a:ext cx="8373023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u="sng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Studying</a:t>
              </a:r>
              <a:r>
                <a:rPr lang="de-DE" u="sng" dirty="0" smtClean="0">
                  <a:solidFill>
                    <a:srgbClr val="3399FF"/>
                  </a:solidFill>
                  <a:latin typeface="Franklin Gothic Medium" pitchFamily="34" charset="0"/>
                </a:rPr>
                <a:t> E(F)T </a:t>
              </a:r>
              <a:r>
                <a:rPr lang="de-DE" u="sng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for</a:t>
              </a:r>
              <a:r>
                <a:rPr lang="de-DE" u="sng" dirty="0" smtClean="0">
                  <a:solidFill>
                    <a:srgbClr val="3399FF"/>
                  </a:solidFill>
                  <a:latin typeface="Franklin Gothic Medium" pitchFamily="34" charset="0"/>
                </a:rPr>
                <a:t> </a:t>
              </a:r>
              <a:r>
                <a:rPr lang="de-DE" u="sng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solvable</a:t>
              </a:r>
              <a:r>
                <a:rPr lang="de-DE" u="sng" dirty="0" smtClean="0">
                  <a:solidFill>
                    <a:srgbClr val="3399FF"/>
                  </a:solidFill>
                  <a:latin typeface="Franklin Gothic Medium" pitchFamily="34" charset="0"/>
                </a:rPr>
                <a:t> </a:t>
              </a:r>
              <a:r>
                <a:rPr lang="de-DE" u="sng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models</a:t>
              </a:r>
              <a:r>
                <a:rPr lang="de-DE" u="sng" dirty="0" smtClean="0">
                  <a:solidFill>
                    <a:srgbClr val="3399FF"/>
                  </a:solidFill>
                  <a:latin typeface="Franklin Gothic Medium" pitchFamily="34" charset="0"/>
                </a:rPr>
                <a:t> </a:t>
              </a:r>
              <a:r>
                <a:rPr lang="de-DE" u="sng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may</a:t>
              </a:r>
              <a:r>
                <a:rPr lang="de-DE" u="sng" dirty="0" smtClean="0">
                  <a:solidFill>
                    <a:srgbClr val="3399FF"/>
                  </a:solidFill>
                  <a:latin typeface="Franklin Gothic Medium" pitchFamily="34" charset="0"/>
                </a:rPr>
                <a:t> </a:t>
              </a:r>
              <a:r>
                <a:rPr lang="de-DE" u="sng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provide</a:t>
              </a:r>
              <a:r>
                <a:rPr lang="de-DE" u="sng" dirty="0" smtClean="0">
                  <a:solidFill>
                    <a:srgbClr val="3399FF"/>
                  </a:solidFill>
                  <a:latin typeface="Franklin Gothic Medium" pitchFamily="34" charset="0"/>
                </a:rPr>
                <a:t> </a:t>
              </a:r>
              <a:r>
                <a:rPr lang="de-DE" u="sng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helpful</a:t>
              </a:r>
              <a:r>
                <a:rPr lang="de-DE" u="sng" dirty="0" smtClean="0">
                  <a:solidFill>
                    <a:srgbClr val="3399FF"/>
                  </a:solidFill>
                  <a:latin typeface="Franklin Gothic Medium" pitchFamily="34" charset="0"/>
                </a:rPr>
                <a:t> </a:t>
              </a:r>
              <a:r>
                <a:rPr lang="de-DE" u="sng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insights</a:t>
              </a:r>
              <a:r>
                <a:rPr lang="de-DE" u="sng" dirty="0" smtClean="0">
                  <a:solidFill>
                    <a:srgbClr val="3399FF"/>
                  </a:solidFill>
                  <a:latin typeface="Franklin Gothic Medium" pitchFamily="34" charset="0"/>
                </a:rPr>
                <a:t> on </a:t>
              </a:r>
              <a:r>
                <a:rPr lang="de-DE" u="sng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renormalization</a:t>
              </a:r>
              <a:r>
                <a:rPr lang="de-DE" u="sng" dirty="0" smtClean="0">
                  <a:solidFill>
                    <a:srgbClr val="3399FF"/>
                  </a:solidFill>
                  <a:latin typeface="Franklin Gothic Medium" pitchFamily="34" charset="0"/>
                </a:rPr>
                <a:t> </a:t>
              </a:r>
            </a:p>
            <a:p>
              <a:r>
                <a:rPr lang="de-DE" u="sng" dirty="0" smtClean="0">
                  <a:solidFill>
                    <a:srgbClr val="3399FF"/>
                  </a:solidFill>
                  <a:latin typeface="Franklin Gothic Medium" pitchFamily="34" charset="0"/>
                </a:rPr>
                <a:t>in </a:t>
              </a:r>
              <a:r>
                <a:rPr lang="de-DE" u="sng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the</a:t>
              </a:r>
              <a:r>
                <a:rPr lang="de-DE" u="sng" dirty="0" smtClean="0">
                  <a:solidFill>
                    <a:srgbClr val="3399FF"/>
                  </a:solidFill>
                  <a:latin typeface="Franklin Gothic Medium" pitchFamily="34" charset="0"/>
                </a:rPr>
                <a:t> </a:t>
              </a:r>
              <a:r>
                <a:rPr lang="de-DE" u="sng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nonperturbative</a:t>
              </a:r>
              <a:r>
                <a:rPr lang="de-DE" u="sng" dirty="0" smtClean="0">
                  <a:solidFill>
                    <a:srgbClr val="3399FF"/>
                  </a:solidFill>
                  <a:latin typeface="Franklin Gothic Medium" pitchFamily="34" charset="0"/>
                </a:rPr>
                <a:t> </a:t>
              </a:r>
              <a:r>
                <a:rPr lang="de-DE" u="sng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environment</a:t>
              </a:r>
              <a:r>
                <a:rPr lang="de-DE" u="sng" dirty="0" smtClean="0">
                  <a:solidFill>
                    <a:srgbClr val="3399FF"/>
                  </a:solidFill>
                  <a:latin typeface="Franklin Gothic Medium" pitchFamily="34" charset="0"/>
                </a:rPr>
                <a:t>…</a:t>
              </a:r>
              <a:endParaRPr lang="de-DE" dirty="0">
                <a:solidFill>
                  <a:srgbClr val="3399FF"/>
                </a:solidFill>
                <a:latin typeface="Franklin Gothic Medium" pitchFamily="34" charset="0"/>
              </a:endParaRP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533717" y="2323007"/>
            <a:ext cx="8389452" cy="3549297"/>
            <a:chOff x="533717" y="2323007"/>
            <a:chExt cx="8389452" cy="3549297"/>
          </a:xfrm>
        </p:grpSpPr>
        <p:sp>
          <p:nvSpPr>
            <p:cNvPr id="23" name="Oval 62"/>
            <p:cNvSpPr>
              <a:spLocks noChangeAspect="1" noChangeArrowheads="1"/>
            </p:cNvSpPr>
            <p:nvPr/>
          </p:nvSpPr>
          <p:spPr bwMode="auto">
            <a:xfrm>
              <a:off x="536834" y="2426206"/>
              <a:ext cx="126405" cy="12935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42021" y="2323007"/>
              <a:ext cx="27927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99FF"/>
                  </a:solidFill>
                </a:rPr>
                <a:t>Renormalization à la </a:t>
              </a:r>
              <a:r>
                <a:rPr lang="en-US" dirty="0" err="1" smtClean="0">
                  <a:solidFill>
                    <a:srgbClr val="3399FF"/>
                  </a:solidFill>
                </a:rPr>
                <a:t>Lepage</a:t>
              </a:r>
              <a:endParaRPr lang="en-US" dirty="0">
                <a:solidFill>
                  <a:srgbClr val="3399FF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659708" y="2742692"/>
              <a:ext cx="82603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FF6600"/>
                  </a:solidFill>
                </a:rPr>
                <a:t>Choose </a:t>
              </a:r>
              <a:r>
                <a:rPr lang="de-DE" sz="1400" dirty="0" smtClean="0">
                  <a:solidFill>
                    <a:srgbClr val="FF6600"/>
                  </a:solidFill>
                </a:rPr>
                <a:t>                    &amp; tune </a:t>
              </a:r>
              <a:r>
                <a:rPr lang="de-DE" sz="1400" dirty="0" err="1" smtClean="0">
                  <a:solidFill>
                    <a:srgbClr val="FF6600"/>
                  </a:solidFill>
                </a:rPr>
                <a:t>the</a:t>
              </a:r>
              <a:r>
                <a:rPr lang="de-DE" sz="1400" dirty="0" smtClean="0">
                  <a:solidFill>
                    <a:srgbClr val="FF6600"/>
                  </a:solidFill>
                </a:rPr>
                <a:t> </a:t>
              </a:r>
              <a:r>
                <a:rPr lang="de-DE" sz="1400" dirty="0" err="1" smtClean="0">
                  <a:solidFill>
                    <a:srgbClr val="FF6600"/>
                  </a:solidFill>
                </a:rPr>
                <a:t>strengths</a:t>
              </a:r>
              <a:r>
                <a:rPr lang="de-DE" sz="1400" dirty="0" smtClean="0">
                  <a:solidFill>
                    <a:srgbClr val="FF6600"/>
                  </a:solidFill>
                </a:rPr>
                <a:t> </a:t>
              </a:r>
              <a:r>
                <a:rPr lang="de-DE" sz="1400" dirty="0" err="1" smtClean="0">
                  <a:solidFill>
                    <a:srgbClr val="FF6600"/>
                  </a:solidFill>
                </a:rPr>
                <a:t>of</a:t>
              </a:r>
              <a:r>
                <a:rPr lang="de-DE" sz="1400" dirty="0" smtClean="0">
                  <a:solidFill>
                    <a:srgbClr val="FF6600"/>
                  </a:solidFill>
                </a:rPr>
                <a:t> </a:t>
              </a:r>
              <a:r>
                <a:rPr lang="de-DE" sz="1400" dirty="0" err="1" smtClean="0">
                  <a:solidFill>
                    <a:srgbClr val="FF6600"/>
                  </a:solidFill>
                </a:rPr>
                <a:t>short-range</a:t>
              </a:r>
              <a:r>
                <a:rPr lang="de-DE" sz="1400" dirty="0" smtClean="0">
                  <a:solidFill>
                    <a:srgbClr val="FF6600"/>
                  </a:solidFill>
                </a:rPr>
                <a:t> </a:t>
              </a:r>
              <a:r>
                <a:rPr lang="de-DE" sz="1400" dirty="0" err="1" smtClean="0">
                  <a:solidFill>
                    <a:srgbClr val="FF6600"/>
                  </a:solidFill>
                </a:rPr>
                <a:t>operators</a:t>
              </a:r>
              <a:r>
                <a:rPr lang="de-DE" sz="1400" dirty="0" smtClean="0">
                  <a:solidFill>
                    <a:srgbClr val="FF6600"/>
                  </a:solidFill>
                </a:rPr>
                <a:t>             </a:t>
              </a:r>
              <a:r>
                <a:rPr lang="de-DE" sz="1400" dirty="0" err="1" smtClean="0">
                  <a:solidFill>
                    <a:srgbClr val="FF6600"/>
                  </a:solidFill>
                </a:rPr>
                <a:t>to</a:t>
              </a:r>
              <a:r>
                <a:rPr lang="de-DE" sz="1400" dirty="0" smtClean="0">
                  <a:solidFill>
                    <a:srgbClr val="FF6600"/>
                  </a:solidFill>
                </a:rPr>
                <a:t> </a:t>
              </a:r>
              <a:r>
                <a:rPr lang="de-DE" sz="1400" dirty="0" err="1" smtClean="0">
                  <a:solidFill>
                    <a:srgbClr val="FF6600"/>
                  </a:solidFill>
                </a:rPr>
                <a:t>low-energy</a:t>
              </a:r>
              <a:r>
                <a:rPr lang="de-DE" sz="1400" dirty="0" smtClean="0">
                  <a:solidFill>
                    <a:srgbClr val="FF6600"/>
                  </a:solidFill>
                </a:rPr>
                <a:t> observables. </a:t>
              </a:r>
              <a:endParaRPr lang="en-US" sz="1400" dirty="0">
                <a:solidFill>
                  <a:srgbClr val="FF6600"/>
                </a:solidFill>
              </a:endParaRPr>
            </a:p>
          </p:txBody>
        </p:sp>
        <p:pic>
          <p:nvPicPr>
            <p:cNvPr id="27" name="Grafik 26" descr="TP_tmp.b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0291" y="2816999"/>
              <a:ext cx="876683" cy="190881"/>
            </a:xfrm>
            <a:prstGeom prst="rect">
              <a:avLst/>
            </a:prstGeom>
            <a:noFill/>
          </p:spPr>
        </p:pic>
        <p:pic>
          <p:nvPicPr>
            <p:cNvPr id="29" name="Grafik 28" descr="TP_tmp.b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08399" y="2816995"/>
              <a:ext cx="476633" cy="209169"/>
            </a:xfrm>
            <a:prstGeom prst="rect">
              <a:avLst/>
            </a:prstGeom>
            <a:noFill/>
          </p:spPr>
        </p:pic>
        <p:grpSp>
          <p:nvGrpSpPr>
            <p:cNvPr id="3" name="Gruppieren 35"/>
            <p:cNvGrpSpPr/>
            <p:nvPr/>
          </p:nvGrpSpPr>
          <p:grpSpPr>
            <a:xfrm>
              <a:off x="1112421" y="2997717"/>
              <a:ext cx="7667696" cy="746358"/>
              <a:chOff x="823160" y="3439683"/>
              <a:chExt cx="7667696" cy="746358"/>
            </a:xfrm>
          </p:grpSpPr>
          <p:sp>
            <p:nvSpPr>
              <p:cNvPr id="30" name="Textfeld 29"/>
              <p:cNvSpPr txBox="1"/>
              <p:nvPr/>
            </p:nvSpPr>
            <p:spPr>
              <a:xfrm>
                <a:off x="883643" y="3439683"/>
                <a:ext cx="7607213" cy="74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1680"/>
                  </a:lnSpc>
                </a:pPr>
                <a:r>
                  <a:rPr lang="en-US" sz="1400" dirty="0" smtClean="0"/>
                  <a:t>generally, can only be done numerically; requires solving nonlinear equations for           </a:t>
                </a:r>
                <a:r>
                  <a:rPr lang="de-DE" sz="1400" dirty="0" smtClean="0"/>
                  <a:t> , </a:t>
                </a:r>
              </a:p>
              <a:p>
                <a:pPr algn="l">
                  <a:lnSpc>
                    <a:spcPts val="1680"/>
                  </a:lnSpc>
                </a:pPr>
                <a:r>
                  <a:rPr lang="de-DE" sz="1400" dirty="0" err="1" smtClean="0"/>
                  <a:t>self-consistency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checks</a:t>
                </a:r>
                <a:r>
                  <a:rPr lang="de-DE" sz="1400" dirty="0" smtClean="0"/>
                  <a:t> via „Lepage </a:t>
                </a:r>
                <a:r>
                  <a:rPr lang="de-DE" sz="1400" dirty="0" err="1" smtClean="0"/>
                  <a:t>plots</a:t>
                </a:r>
                <a:r>
                  <a:rPr lang="de-DE" sz="1400" dirty="0" smtClean="0"/>
                  <a:t>“,</a:t>
                </a:r>
              </a:p>
              <a:p>
                <a:pPr algn="l">
                  <a:lnSpc>
                    <a:spcPts val="1680"/>
                  </a:lnSpc>
                </a:pPr>
                <a:r>
                  <a:rPr lang="de-DE" sz="1400" dirty="0" smtClean="0"/>
                  <a:t>residual      </a:t>
                </a:r>
                <a:r>
                  <a:rPr lang="de-DE" sz="1400" dirty="0" err="1" smtClean="0"/>
                  <a:t>dependence</a:t>
                </a:r>
                <a:r>
                  <a:rPr lang="de-DE" sz="1400" dirty="0" smtClean="0"/>
                  <a:t> in observables </a:t>
                </a:r>
                <a:r>
                  <a:rPr lang="de-DE" sz="1400" dirty="0" err="1" smtClean="0"/>
                  <a:t>survives</a:t>
                </a:r>
                <a:endParaRPr lang="en-US" sz="1400" dirty="0"/>
              </a:p>
            </p:txBody>
          </p:sp>
          <p:pic>
            <p:nvPicPr>
              <p:cNvPr id="31" name="Grafik 30" descr="TP_tmp.bmp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55106" y="3504666"/>
                <a:ext cx="476633" cy="209169"/>
              </a:xfrm>
              <a:prstGeom prst="rect">
                <a:avLst/>
              </a:prstGeom>
              <a:noFill/>
            </p:spPr>
          </p:pic>
          <p:pic>
            <p:nvPicPr>
              <p:cNvPr id="32" name="Grafik 31" descr="TP_tmp.bmp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8389" b="5216"/>
              <a:stretch>
                <a:fillRect/>
              </a:stretch>
            </p:blipFill>
            <p:spPr>
              <a:xfrm>
                <a:off x="1676658" y="3933876"/>
                <a:ext cx="189456" cy="180924"/>
              </a:xfrm>
              <a:prstGeom prst="rect">
                <a:avLst/>
              </a:prstGeom>
              <a:noFill/>
            </p:spPr>
          </p:pic>
          <p:sp>
            <p:nvSpPr>
              <p:cNvPr id="33" name="Oval 62"/>
              <p:cNvSpPr>
                <a:spLocks noChangeAspect="1" noChangeArrowheads="1"/>
              </p:cNvSpPr>
              <p:nvPr/>
            </p:nvSpPr>
            <p:spPr bwMode="auto">
              <a:xfrm>
                <a:off x="823160" y="3545308"/>
                <a:ext cx="88484" cy="9054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4" name="Oval 62"/>
              <p:cNvSpPr>
                <a:spLocks noChangeAspect="1" noChangeArrowheads="1"/>
              </p:cNvSpPr>
              <p:nvPr/>
            </p:nvSpPr>
            <p:spPr bwMode="auto">
              <a:xfrm>
                <a:off x="826264" y="3763025"/>
                <a:ext cx="88484" cy="9054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" name="Oval 62"/>
              <p:cNvSpPr>
                <a:spLocks noChangeAspect="1" noChangeArrowheads="1"/>
              </p:cNvSpPr>
              <p:nvPr/>
            </p:nvSpPr>
            <p:spPr bwMode="auto">
              <a:xfrm>
                <a:off x="826264" y="3986969"/>
                <a:ext cx="88484" cy="9054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8" name="Oval 62"/>
            <p:cNvSpPr>
              <a:spLocks noChangeAspect="1" noChangeArrowheads="1"/>
            </p:cNvSpPr>
            <p:nvPr/>
          </p:nvSpPr>
          <p:spPr bwMode="auto">
            <a:xfrm>
              <a:off x="539944" y="3851443"/>
              <a:ext cx="126405" cy="12935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666652" y="3748244"/>
              <a:ext cx="7908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 smtClean="0">
                  <a:solidFill>
                    <a:srgbClr val="3399FF"/>
                  </a:solidFill>
                </a:rPr>
                <a:t>Nonperturbative</a:t>
              </a:r>
              <a:r>
                <a:rPr lang="en-US" dirty="0" smtClean="0">
                  <a:solidFill>
                    <a:srgbClr val="3399FF"/>
                  </a:solidFill>
                </a:rPr>
                <a:t> renormalization of the Lippmann-Schwinger equation:</a:t>
              </a:r>
              <a:endParaRPr lang="en-US" dirty="0">
                <a:solidFill>
                  <a:srgbClr val="3399FF"/>
                </a:solidFill>
              </a:endParaRPr>
            </a:p>
          </p:txBody>
        </p:sp>
        <p:pic>
          <p:nvPicPr>
            <p:cNvPr id="40" name="Picture 87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65544" y="3803497"/>
              <a:ext cx="1123950" cy="323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41" name="Rechteck 40"/>
            <p:cNvSpPr/>
            <p:nvPr/>
          </p:nvSpPr>
          <p:spPr>
            <a:xfrm>
              <a:off x="667521" y="2544058"/>
              <a:ext cx="57146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Ordonez et al.’96;  Park et al.’99;  E.E. et al.’00,’04,’05;  </a:t>
              </a:r>
              <a:r>
                <a:rPr lang="en-US" sz="1100" i="1" dirty="0" err="1" smtClean="0">
                  <a:solidFill>
                    <a:srgbClr val="339966"/>
                  </a:solidFill>
                  <a:latin typeface="Franklin Gothic Medium" pitchFamily="34" charset="0"/>
                </a:rPr>
                <a:t>Entem</a:t>
              </a:r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, </a:t>
              </a:r>
              <a:r>
                <a:rPr lang="en-US" sz="1100" i="1" dirty="0" err="1" smtClean="0">
                  <a:solidFill>
                    <a:srgbClr val="339966"/>
                  </a:solidFill>
                  <a:latin typeface="Franklin Gothic Medium" pitchFamily="34" charset="0"/>
                </a:rPr>
                <a:t>Machleidt</a:t>
              </a:r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 ’02,’03</a:t>
              </a:r>
              <a:endParaRPr lang="en-US" dirty="0"/>
            </a:p>
          </p:txBody>
        </p:sp>
        <p:sp>
          <p:nvSpPr>
            <p:cNvPr id="42" name="Oval 62"/>
            <p:cNvSpPr>
              <a:spLocks noChangeAspect="1" noChangeArrowheads="1"/>
            </p:cNvSpPr>
            <p:nvPr/>
          </p:nvSpPr>
          <p:spPr bwMode="auto">
            <a:xfrm>
              <a:off x="533717" y="5248737"/>
              <a:ext cx="126405" cy="12935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60425" y="5145538"/>
              <a:ext cx="6290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3399FF"/>
                  </a:solidFill>
                </a:rPr>
                <a:t>Mixed approach</a:t>
              </a:r>
              <a:endParaRPr lang="en-US" dirty="0">
                <a:solidFill>
                  <a:srgbClr val="3399FF"/>
                </a:solidFill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662812" y="4186641"/>
              <a:ext cx="82603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FF6600"/>
                  </a:solidFill>
                </a:rPr>
                <a:t>Same as above but with                     or even</a:t>
              </a:r>
              <a:r>
                <a:rPr lang="de-DE" sz="1400" dirty="0" smtClean="0">
                  <a:solidFill>
                    <a:srgbClr val="FF6600"/>
                  </a:solidFill>
                </a:rPr>
                <a:t> </a:t>
              </a:r>
              <a:endParaRPr lang="en-US" sz="1400" dirty="0">
                <a:solidFill>
                  <a:srgbClr val="FF6600"/>
                </a:solidFill>
              </a:endParaRPr>
            </a:p>
          </p:txBody>
        </p:sp>
        <p:pic>
          <p:nvPicPr>
            <p:cNvPr id="47" name="Grafik 46" descr="TP_tmp.b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02766" y="4257786"/>
              <a:ext cx="914402" cy="190881"/>
            </a:xfrm>
            <a:prstGeom prst="rect">
              <a:avLst/>
            </a:prstGeom>
            <a:noFill/>
          </p:spPr>
        </p:pic>
        <p:pic>
          <p:nvPicPr>
            <p:cNvPr id="49" name="Grafik 48" descr="TP_tmp.b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39505" y="4257786"/>
              <a:ext cx="628652" cy="152019"/>
            </a:xfrm>
            <a:prstGeom prst="rect">
              <a:avLst/>
            </a:prstGeom>
            <a:noFill/>
          </p:spPr>
        </p:pic>
        <p:sp>
          <p:nvSpPr>
            <p:cNvPr id="50" name="Rechteck 49"/>
            <p:cNvSpPr/>
            <p:nvPr/>
          </p:nvSpPr>
          <p:spPr>
            <a:xfrm>
              <a:off x="679961" y="3987948"/>
              <a:ext cx="57146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100" i="1" dirty="0" err="1" smtClean="0">
                  <a:solidFill>
                    <a:srgbClr val="339966"/>
                  </a:solidFill>
                  <a:latin typeface="Franklin Gothic Medium" pitchFamily="34" charset="0"/>
                </a:rPr>
                <a:t>Frederico</a:t>
              </a:r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 et al.’99,’05;  </a:t>
              </a:r>
              <a:r>
                <a:rPr lang="en-US" sz="1100" i="1" dirty="0" err="1" smtClean="0">
                  <a:solidFill>
                    <a:srgbClr val="339966"/>
                  </a:solidFill>
                  <a:latin typeface="Franklin Gothic Medium" pitchFamily="34" charset="0"/>
                </a:rPr>
                <a:t>Valderrama</a:t>
              </a:r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, </a:t>
              </a:r>
              <a:r>
                <a:rPr lang="en-US" sz="1100" i="1" dirty="0" err="1" smtClean="0">
                  <a:solidFill>
                    <a:srgbClr val="339966"/>
                  </a:solidFill>
                  <a:latin typeface="Franklin Gothic Medium" pitchFamily="34" charset="0"/>
                </a:rPr>
                <a:t>Arriola</a:t>
              </a:r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 ‘04-08;  </a:t>
              </a:r>
              <a:r>
                <a:rPr lang="en-US" sz="1100" i="1" dirty="0" err="1" smtClean="0">
                  <a:solidFill>
                    <a:srgbClr val="339966"/>
                  </a:solidFill>
                  <a:latin typeface="Franklin Gothic Medium" pitchFamily="34" charset="0"/>
                </a:rPr>
                <a:t>Higa</a:t>
              </a:r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 et al.’08; Yang et al.’08,09</a:t>
              </a:r>
              <a:endParaRPr lang="en-US" dirty="0"/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1176015" y="4441605"/>
              <a:ext cx="7607213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680"/>
                </a:lnSpc>
              </a:pPr>
              <a:r>
                <a:rPr lang="en-US" sz="1400" dirty="0" smtClean="0"/>
                <a:t>manifestly </a:t>
              </a:r>
              <a:r>
                <a:rPr lang="en-US" sz="1400" dirty="0" err="1" smtClean="0"/>
                <a:t>nonperturbative</a:t>
              </a:r>
              <a:r>
                <a:rPr lang="en-US" sz="1400" dirty="0" smtClean="0"/>
                <a:t>,</a:t>
              </a:r>
            </a:p>
            <a:p>
              <a:pPr algn="l">
                <a:lnSpc>
                  <a:spcPts val="1680"/>
                </a:lnSpc>
              </a:pPr>
              <a:r>
                <a:rPr lang="en-US" sz="1400" dirty="0" err="1" smtClean="0"/>
                <a:t>untunable</a:t>
              </a:r>
              <a:r>
                <a:rPr lang="en-US" sz="1400" dirty="0" smtClean="0"/>
                <a:t> in some channels,</a:t>
              </a:r>
              <a:endParaRPr lang="de-DE" sz="1400" dirty="0" smtClean="0"/>
            </a:p>
            <a:p>
              <a:pPr algn="l">
                <a:lnSpc>
                  <a:spcPts val="1680"/>
                </a:lnSpc>
              </a:pPr>
              <a:r>
                <a:rPr lang="de-DE" sz="1400" dirty="0" err="1" smtClean="0"/>
                <a:t>the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number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of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short-range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operators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dictated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by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the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strongest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small</a:t>
              </a:r>
              <a:r>
                <a:rPr lang="de-DE" sz="1400" dirty="0" smtClean="0"/>
                <a:t>-   </a:t>
              </a:r>
              <a:r>
                <a:rPr lang="de-DE" sz="1400" dirty="0" err="1" smtClean="0"/>
                <a:t>singularity</a:t>
              </a:r>
              <a:r>
                <a:rPr lang="de-DE" sz="1400" dirty="0" smtClean="0"/>
                <a:t> in       </a:t>
              </a:r>
            </a:p>
          </p:txBody>
        </p:sp>
        <p:sp>
          <p:nvSpPr>
            <p:cNvPr id="55" name="Oval 62"/>
            <p:cNvSpPr>
              <a:spLocks noChangeAspect="1" noChangeArrowheads="1"/>
            </p:cNvSpPr>
            <p:nvPr/>
          </p:nvSpPr>
          <p:spPr bwMode="auto">
            <a:xfrm>
              <a:off x="1115532" y="4547230"/>
              <a:ext cx="88484" cy="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1118636" y="4764947"/>
              <a:ext cx="88484" cy="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7" name="Oval 62"/>
            <p:cNvSpPr>
              <a:spLocks noChangeAspect="1" noChangeArrowheads="1"/>
            </p:cNvSpPr>
            <p:nvPr/>
          </p:nvSpPr>
          <p:spPr bwMode="auto">
            <a:xfrm>
              <a:off x="1118636" y="4988891"/>
              <a:ext cx="88484" cy="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de-DE"/>
            </a:p>
          </p:txBody>
        </p:sp>
        <p:pic>
          <p:nvPicPr>
            <p:cNvPr id="59" name="Grafik 58" descr="TP_tmp.b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20930" y="4991225"/>
              <a:ext cx="94869" cy="94869"/>
            </a:xfrm>
            <a:prstGeom prst="rect">
              <a:avLst/>
            </a:prstGeom>
            <a:noFill/>
          </p:spPr>
        </p:pic>
        <p:pic>
          <p:nvPicPr>
            <p:cNvPr id="61" name="Grafik 60" descr="TP_tmp.b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85276" y="4931546"/>
              <a:ext cx="209169" cy="190881"/>
            </a:xfrm>
            <a:prstGeom prst="rect">
              <a:avLst/>
            </a:prstGeom>
            <a:noFill/>
          </p:spPr>
        </p:pic>
        <p:sp>
          <p:nvSpPr>
            <p:cNvPr id="62" name="Textfeld 61"/>
            <p:cNvSpPr txBox="1"/>
            <p:nvPr/>
          </p:nvSpPr>
          <p:spPr>
            <a:xfrm>
              <a:off x="657879" y="5564527"/>
              <a:ext cx="82603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err="1" smtClean="0">
                  <a:solidFill>
                    <a:srgbClr val="FF6600"/>
                  </a:solidFill>
                </a:rPr>
                <a:t>Perturbative</a:t>
              </a:r>
              <a:r>
                <a:rPr lang="en-US" sz="1400" dirty="0" smtClean="0">
                  <a:solidFill>
                    <a:srgbClr val="FF6600"/>
                  </a:solidFill>
                </a:rPr>
                <a:t> treatment of some parts of the potential and/or </a:t>
              </a:r>
              <a:r>
                <a:rPr lang="de-DE" sz="1400" dirty="0" err="1" smtClean="0">
                  <a:solidFill>
                    <a:srgbClr val="FF6600"/>
                  </a:solidFill>
                </a:rPr>
                <a:t>some</a:t>
              </a:r>
              <a:r>
                <a:rPr lang="de-DE" sz="1400" dirty="0" smtClean="0">
                  <a:solidFill>
                    <a:srgbClr val="FF6600"/>
                  </a:solidFill>
                </a:rPr>
                <a:t> partial </a:t>
              </a:r>
              <a:r>
                <a:rPr lang="de-DE" sz="1400" dirty="0" err="1" smtClean="0">
                  <a:solidFill>
                    <a:srgbClr val="FF6600"/>
                  </a:solidFill>
                </a:rPr>
                <a:t>waves</a:t>
              </a:r>
              <a:endParaRPr lang="en-US" sz="1400" dirty="0">
                <a:solidFill>
                  <a:srgbClr val="FF6600"/>
                </a:solidFill>
              </a:endParaRPr>
            </a:p>
          </p:txBody>
        </p:sp>
        <p:sp>
          <p:nvSpPr>
            <p:cNvPr id="63" name="Rechteck 62"/>
            <p:cNvSpPr/>
            <p:nvPr/>
          </p:nvSpPr>
          <p:spPr>
            <a:xfrm>
              <a:off x="7018648" y="5589771"/>
              <a:ext cx="163092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←  talk by Mike </a:t>
              </a:r>
              <a:r>
                <a:rPr lang="en-US" sz="1100" i="1" dirty="0" err="1" smtClean="0">
                  <a:solidFill>
                    <a:srgbClr val="339966"/>
                  </a:solidFill>
                  <a:latin typeface="Franklin Gothic Medium" pitchFamily="34" charset="0"/>
                </a:rPr>
                <a:t>Birse</a:t>
              </a:r>
              <a:endParaRPr lang="en-US" dirty="0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665093" y="5378134"/>
              <a:ext cx="57146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100" i="1" dirty="0" err="1" smtClean="0">
                  <a:solidFill>
                    <a:srgbClr val="339966"/>
                  </a:solidFill>
                  <a:latin typeface="Franklin Gothic Medium" pitchFamily="34" charset="0"/>
                </a:rPr>
                <a:t>Beane</a:t>
              </a:r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 et al.’’02;  </a:t>
              </a:r>
              <a:r>
                <a:rPr lang="en-US" sz="1100" i="1" dirty="0" err="1" smtClean="0">
                  <a:solidFill>
                    <a:srgbClr val="339966"/>
                  </a:solidFill>
                  <a:latin typeface="Franklin Gothic Medium" pitchFamily="34" charset="0"/>
                </a:rPr>
                <a:t>Nogga</a:t>
              </a:r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 et al.’05;  Long, van Kolck’08;  </a:t>
              </a:r>
              <a:r>
                <a:rPr lang="en-US" sz="1100" i="1" dirty="0" err="1" smtClean="0">
                  <a:solidFill>
                    <a:srgbClr val="339966"/>
                  </a:solidFill>
                  <a:latin typeface="Franklin Gothic Medium" pitchFamily="34" charset="0"/>
                </a:rPr>
                <a:t>Birse</a:t>
              </a:r>
              <a:r>
                <a:rPr lang="en-US" sz="1100" i="1" dirty="0" smtClean="0">
                  <a:solidFill>
                    <a:srgbClr val="339966"/>
                  </a:solidFill>
                  <a:latin typeface="Franklin Gothic Medium" pitchFamily="34" charset="0"/>
                </a:rPr>
                <a:t> ’05,’07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bgerundetes Rechteck 59"/>
          <p:cNvSpPr/>
          <p:nvPr/>
        </p:nvSpPr>
        <p:spPr bwMode="auto">
          <a:xfrm>
            <a:off x="1014761" y="2835378"/>
            <a:ext cx="4282068" cy="57849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blurRad="279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7283" name="Rectangle 99"/>
          <p:cNvSpPr>
            <a:spLocks noChangeAspect="1" noChangeArrowheads="1"/>
          </p:cNvSpPr>
          <p:nvPr/>
        </p:nvSpPr>
        <p:spPr bwMode="auto">
          <a:xfrm>
            <a:off x="6054725" y="4668838"/>
            <a:ext cx="2524125" cy="1671637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82" name="Rectangle 98"/>
          <p:cNvSpPr>
            <a:spLocks noChangeAspect="1" noChangeArrowheads="1"/>
          </p:cNvSpPr>
          <p:nvPr/>
        </p:nvSpPr>
        <p:spPr bwMode="auto">
          <a:xfrm>
            <a:off x="6059488" y="2552700"/>
            <a:ext cx="2524125" cy="1670050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196" name="Oval 12"/>
          <p:cNvSpPr>
            <a:spLocks noChangeAspect="1" noChangeArrowheads="1"/>
          </p:cNvSpPr>
          <p:nvPr/>
        </p:nvSpPr>
        <p:spPr bwMode="auto">
          <a:xfrm>
            <a:off x="6726238" y="4875213"/>
            <a:ext cx="1223962" cy="1223962"/>
          </a:xfrm>
          <a:prstGeom prst="ellipse">
            <a:avLst/>
          </a:prstGeom>
          <a:pattFill prst="ltUpDiag">
            <a:fgClr>
              <a:srgbClr val="008000">
                <a:alpha val="41000"/>
              </a:srgbClr>
            </a:fgClr>
            <a:bgClr>
              <a:schemeClr val="bg1">
                <a:alpha val="41000"/>
              </a:schemeClr>
            </a:bgClr>
          </a:pattFill>
          <a:ln w="9525" algn="ctr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7203" name="Line 19"/>
          <p:cNvSpPr>
            <a:spLocks noChangeAspect="1" noChangeShapeType="1"/>
          </p:cNvSpPr>
          <p:nvPr/>
        </p:nvSpPr>
        <p:spPr bwMode="auto">
          <a:xfrm>
            <a:off x="7339013" y="4665663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7205" name="Rectangle 21"/>
          <p:cNvSpPr>
            <a:spLocks noChangeAspect="1" noChangeArrowheads="1"/>
          </p:cNvSpPr>
          <p:nvPr/>
        </p:nvSpPr>
        <p:spPr bwMode="auto">
          <a:xfrm>
            <a:off x="6064250" y="5467350"/>
            <a:ext cx="661988" cy="3810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7206" name="Line 22"/>
          <p:cNvSpPr>
            <a:spLocks noChangeAspect="1" noChangeShapeType="1"/>
          </p:cNvSpPr>
          <p:nvPr/>
        </p:nvSpPr>
        <p:spPr bwMode="auto">
          <a:xfrm>
            <a:off x="6064250" y="5467350"/>
            <a:ext cx="661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7207" name="Line 23"/>
          <p:cNvSpPr>
            <a:spLocks noChangeAspect="1" noChangeShapeType="1"/>
          </p:cNvSpPr>
          <p:nvPr/>
        </p:nvSpPr>
        <p:spPr bwMode="auto">
          <a:xfrm>
            <a:off x="6726238" y="5467350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7215" name="Line 31"/>
          <p:cNvSpPr>
            <a:spLocks noChangeAspect="1" noChangeShapeType="1"/>
          </p:cNvSpPr>
          <p:nvPr/>
        </p:nvSpPr>
        <p:spPr bwMode="auto">
          <a:xfrm>
            <a:off x="6064250" y="550545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86"/>
          <p:cNvGrpSpPr>
            <a:grpSpLocks noChangeAspect="1"/>
          </p:cNvGrpSpPr>
          <p:nvPr/>
        </p:nvGrpSpPr>
        <p:grpSpPr bwMode="auto">
          <a:xfrm>
            <a:off x="6072188" y="2546350"/>
            <a:ext cx="2514600" cy="1676400"/>
            <a:chOff x="549" y="2155"/>
            <a:chExt cx="1742" cy="1161"/>
          </a:xfrm>
        </p:grpSpPr>
        <p:sp>
          <p:nvSpPr>
            <p:cNvPr id="477217" name="Rectangle 33"/>
            <p:cNvSpPr>
              <a:spLocks noChangeAspect="1" noChangeArrowheads="1"/>
            </p:cNvSpPr>
            <p:nvPr/>
          </p:nvSpPr>
          <p:spPr bwMode="auto">
            <a:xfrm>
              <a:off x="549" y="2711"/>
              <a:ext cx="459" cy="25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7218" name="Rectangle 34"/>
            <p:cNvSpPr>
              <a:spLocks noChangeAspect="1" noChangeArrowheads="1"/>
            </p:cNvSpPr>
            <p:nvPr/>
          </p:nvSpPr>
          <p:spPr bwMode="auto">
            <a:xfrm>
              <a:off x="1420" y="2711"/>
              <a:ext cx="871" cy="25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7222" name="Line 38"/>
            <p:cNvSpPr>
              <a:spLocks noChangeAspect="1" noChangeShapeType="1"/>
            </p:cNvSpPr>
            <p:nvPr/>
          </p:nvSpPr>
          <p:spPr bwMode="auto">
            <a:xfrm>
              <a:off x="1419" y="2155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7223" name="Line 39"/>
            <p:cNvSpPr>
              <a:spLocks noChangeAspect="1" noChangeShapeType="1"/>
            </p:cNvSpPr>
            <p:nvPr/>
          </p:nvSpPr>
          <p:spPr bwMode="auto">
            <a:xfrm>
              <a:off x="549" y="2736"/>
              <a:ext cx="17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7224" name="Line 40"/>
            <p:cNvSpPr>
              <a:spLocks noChangeAspect="1" noChangeShapeType="1"/>
            </p:cNvSpPr>
            <p:nvPr/>
          </p:nvSpPr>
          <p:spPr bwMode="auto">
            <a:xfrm>
              <a:off x="1419" y="2711"/>
              <a:ext cx="8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7225" name="Line 41"/>
            <p:cNvSpPr>
              <a:spLocks noChangeAspect="1" noChangeShapeType="1"/>
            </p:cNvSpPr>
            <p:nvPr/>
          </p:nvSpPr>
          <p:spPr bwMode="auto">
            <a:xfrm>
              <a:off x="549" y="2711"/>
              <a:ext cx="4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7226" name="Line 42"/>
            <p:cNvSpPr>
              <a:spLocks noChangeAspect="1" noChangeShapeType="1"/>
            </p:cNvSpPr>
            <p:nvPr/>
          </p:nvSpPr>
          <p:spPr bwMode="auto">
            <a:xfrm>
              <a:off x="1008" y="2711"/>
              <a:ext cx="0" cy="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7227" name="Oval 43"/>
            <p:cNvSpPr>
              <a:spLocks noChangeAspect="1" noChangeArrowheads="1"/>
            </p:cNvSpPr>
            <p:nvPr/>
          </p:nvSpPr>
          <p:spPr bwMode="auto">
            <a:xfrm>
              <a:off x="1203" y="2711"/>
              <a:ext cx="48" cy="4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477232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5950" y="3476625"/>
            <a:ext cx="161925" cy="115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35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4150" y="3417888"/>
            <a:ext cx="287338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45" name="Picture 6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113" y="1371600"/>
            <a:ext cx="2609850" cy="41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46" name="Picture 62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5750" y="1347788"/>
            <a:ext cx="2171700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50" name="Picture 6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4988" y="1463675"/>
            <a:ext cx="18288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7251" name="Text Box 67"/>
          <p:cNvSpPr txBox="1">
            <a:spLocks noChangeArrowheads="1"/>
          </p:cNvSpPr>
          <p:nvPr/>
        </p:nvSpPr>
        <p:spPr bwMode="auto">
          <a:xfrm>
            <a:off x="554038" y="995363"/>
            <a:ext cx="68564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dirty="0" err="1"/>
              <a:t>Nonrelativistic</a:t>
            </a:r>
            <a:r>
              <a:rPr lang="de-DE" dirty="0"/>
              <a:t> </a:t>
            </a:r>
            <a:r>
              <a:rPr lang="de-DE" dirty="0" err="1"/>
              <a:t>nucleon-nucleon</a:t>
            </a:r>
            <a:r>
              <a:rPr lang="de-DE" dirty="0"/>
              <a:t> </a:t>
            </a:r>
            <a:r>
              <a:rPr lang="de-DE" dirty="0" err="1"/>
              <a:t>scattering</a:t>
            </a:r>
            <a:r>
              <a:rPr lang="de-DE" dirty="0"/>
              <a:t> (</a:t>
            </a:r>
            <a:r>
              <a:rPr lang="de-DE" dirty="0" err="1"/>
              <a:t>uncoupled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): </a:t>
            </a:r>
          </a:p>
        </p:txBody>
      </p:sp>
      <p:sp>
        <p:nvSpPr>
          <p:cNvPr id="477252" name="Text Box 68"/>
          <p:cNvSpPr txBox="1">
            <a:spLocks noChangeArrowheads="1"/>
          </p:cNvSpPr>
          <p:nvPr/>
        </p:nvSpPr>
        <p:spPr bwMode="auto">
          <a:xfrm>
            <a:off x="3314700" y="1408113"/>
            <a:ext cx="7381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where</a:t>
            </a:r>
          </a:p>
        </p:txBody>
      </p:sp>
      <p:sp>
        <p:nvSpPr>
          <p:cNvPr id="477253" name="Text Box 69"/>
          <p:cNvSpPr txBox="1">
            <a:spLocks noChangeArrowheads="1"/>
          </p:cNvSpPr>
          <p:nvPr/>
        </p:nvSpPr>
        <p:spPr bwMode="auto">
          <a:xfrm>
            <a:off x="6326188" y="1409700"/>
            <a:ext cx="5222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and</a:t>
            </a:r>
          </a:p>
        </p:txBody>
      </p:sp>
      <p:sp>
        <p:nvSpPr>
          <p:cNvPr id="477254" name="Text Box 70"/>
          <p:cNvSpPr txBox="1">
            <a:spLocks noChangeArrowheads="1"/>
          </p:cNvSpPr>
          <p:nvPr/>
        </p:nvSpPr>
        <p:spPr bwMode="auto">
          <a:xfrm>
            <a:off x="7315200" y="1066800"/>
            <a:ext cx="14970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i="1">
                <a:solidFill>
                  <a:srgbClr val="996633"/>
                </a:solidFill>
                <a:latin typeface="Calisto MT" pitchFamily="18" charset="0"/>
              </a:rPr>
              <a:t>effective-range function</a:t>
            </a:r>
          </a:p>
        </p:txBody>
      </p:sp>
      <p:sp>
        <p:nvSpPr>
          <p:cNvPr id="477256" name="Text Box 72"/>
          <p:cNvSpPr txBox="1">
            <a:spLocks noChangeArrowheads="1"/>
          </p:cNvSpPr>
          <p:nvPr/>
        </p:nvSpPr>
        <p:spPr bwMode="auto">
          <a:xfrm>
            <a:off x="557213" y="1905000"/>
            <a:ext cx="842486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dirty="0" err="1"/>
              <a:t>If</a:t>
            </a:r>
            <a:r>
              <a:rPr lang="de-DE" dirty="0"/>
              <a:t>         </a:t>
            </a:r>
            <a:r>
              <a:rPr lang="de-DE" dirty="0" err="1"/>
              <a:t>satisfies</a:t>
            </a:r>
            <a:r>
              <a:rPr lang="de-DE" dirty="0"/>
              <a:t>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,    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/>
              <a:t>meromorphic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   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origin</a:t>
            </a:r>
            <a:endParaRPr lang="de-DE" dirty="0"/>
          </a:p>
          <a:p>
            <a:pPr algn="l"/>
            <a:r>
              <a:rPr lang="de-DE" dirty="0"/>
              <a:t>          </a:t>
            </a:r>
          </a:p>
        </p:txBody>
      </p:sp>
      <p:sp>
        <p:nvSpPr>
          <p:cNvPr id="477257" name="Line 73"/>
          <p:cNvSpPr>
            <a:spLocks noChangeShapeType="1"/>
          </p:cNvSpPr>
          <p:nvPr/>
        </p:nvSpPr>
        <p:spPr bwMode="auto">
          <a:xfrm flipH="1">
            <a:off x="7096125" y="1281113"/>
            <a:ext cx="271463" cy="185737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stealth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77258" name="Picture 74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1993900"/>
            <a:ext cx="3810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59" name="Picture 7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5550" y="1998663"/>
            <a:ext cx="17145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61" name="Picture 7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4031" y="1962150"/>
            <a:ext cx="17145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7264" name="Text Box 80"/>
          <p:cNvSpPr txBox="1">
            <a:spLocks noChangeArrowheads="1"/>
          </p:cNvSpPr>
          <p:nvPr/>
        </p:nvSpPr>
        <p:spPr bwMode="auto">
          <a:xfrm>
            <a:off x="931863" y="2398677"/>
            <a:ext cx="3165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effective range expansion (ERE):</a:t>
            </a:r>
          </a:p>
        </p:txBody>
      </p:sp>
      <p:pic>
        <p:nvPicPr>
          <p:cNvPr id="477267" name="Picture 83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7125" y="2923875"/>
            <a:ext cx="3962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68" name="AutoShape 8"/>
          <p:cNvPicPr preferRelativeResize="0"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22300" y="2506627"/>
            <a:ext cx="325438" cy="177800"/>
          </a:xfrm>
          <a:prstGeom prst="rect">
            <a:avLst/>
          </a:prstGeom>
          <a:noFill/>
        </p:spPr>
      </p:pic>
      <p:pic>
        <p:nvPicPr>
          <p:cNvPr id="477272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8900" y="5548313"/>
            <a:ext cx="287338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76" name="Picture 92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463" y="2603500"/>
            <a:ext cx="279400" cy="10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77" name="Picture 93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62938" y="3459163"/>
            <a:ext cx="273050" cy="100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78" name="Picture 94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6638" y="4689475"/>
            <a:ext cx="279400" cy="10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79" name="Picture 95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7063" y="5570538"/>
            <a:ext cx="273050" cy="100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7280" name="Text Box 96"/>
          <p:cNvSpPr txBox="1">
            <a:spLocks noChangeArrowheads="1"/>
          </p:cNvSpPr>
          <p:nvPr/>
        </p:nvSpPr>
        <p:spPr bwMode="auto">
          <a:xfrm>
            <a:off x="949325" y="3648974"/>
            <a:ext cx="44418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/>
              <a:t>The range of convergence of the ERE depends on the range         of         defined as </a:t>
            </a:r>
          </a:p>
        </p:txBody>
      </p:sp>
      <p:pic>
        <p:nvPicPr>
          <p:cNvPr id="477288" name="Picture 104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1888" y="2663825"/>
            <a:ext cx="258762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89" name="Picture 105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63" y="4741863"/>
            <a:ext cx="2540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93" name="Picture 10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6875" y="3985524"/>
            <a:ext cx="3810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98" name="Picture 114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0250" y="4318899"/>
            <a:ext cx="18859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99" name="Picture 115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3800" y="4457012"/>
            <a:ext cx="10287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7300" name="Text Box 116"/>
          <p:cNvSpPr txBox="1">
            <a:spLocks noChangeArrowheads="1"/>
          </p:cNvSpPr>
          <p:nvPr/>
        </p:nvSpPr>
        <p:spPr bwMode="auto">
          <a:xfrm>
            <a:off x="2260600" y="4368112"/>
            <a:ext cx="10096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such that</a:t>
            </a:r>
          </a:p>
        </p:txBody>
      </p:sp>
      <p:pic>
        <p:nvPicPr>
          <p:cNvPr id="477305" name="Picture 121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5838" y="3947424"/>
            <a:ext cx="40005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7306" name="Text Box 122"/>
          <p:cNvSpPr txBox="1">
            <a:spLocks noChangeArrowheads="1"/>
          </p:cNvSpPr>
          <p:nvPr/>
        </p:nvSpPr>
        <p:spPr bwMode="auto">
          <a:xfrm>
            <a:off x="954088" y="5088484"/>
            <a:ext cx="5013325" cy="85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smtClean="0"/>
              <a:t>ERE </a:t>
            </a:r>
            <a:r>
              <a:rPr lang="de-DE" dirty="0"/>
              <a:t>&amp;  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dirty="0"/>
              <a:t>-EFT </a:t>
            </a:r>
            <a:r>
              <a:rPr lang="de-DE" dirty="0" err="1"/>
              <a:t>provide</a:t>
            </a:r>
            <a:r>
              <a:rPr lang="de-DE" dirty="0"/>
              <a:t> an </a:t>
            </a:r>
            <a:r>
              <a:rPr lang="de-DE" dirty="0" err="1"/>
              <a:t>expansion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NN observables in </a:t>
            </a:r>
            <a:r>
              <a:rPr lang="de-DE" dirty="0" err="1"/>
              <a:t>powers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         ,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validity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incorporate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physics</a:t>
            </a:r>
            <a:endParaRPr lang="de-DE" dirty="0"/>
          </a:p>
        </p:txBody>
      </p:sp>
      <p:pic>
        <p:nvPicPr>
          <p:cNvPr id="477307" name="Picture 123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9150" y="5448847"/>
            <a:ext cx="47625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7308" name="Line 124"/>
          <p:cNvSpPr>
            <a:spLocks noChangeShapeType="1"/>
          </p:cNvSpPr>
          <p:nvPr/>
        </p:nvSpPr>
        <p:spPr bwMode="auto">
          <a:xfrm flipH="1">
            <a:off x="2200275" y="5191672"/>
            <a:ext cx="17145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7309" name="Text Box 125"/>
          <p:cNvSpPr txBox="1">
            <a:spLocks noChangeArrowheads="1"/>
          </p:cNvSpPr>
          <p:nvPr/>
        </p:nvSpPr>
        <p:spPr bwMode="auto">
          <a:xfrm>
            <a:off x="1572585" y="6024915"/>
            <a:ext cx="322370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i="1" dirty="0">
                <a:solidFill>
                  <a:srgbClr val="FF6600"/>
                </a:solidFill>
                <a:latin typeface="Franklin Gothic Medium" pitchFamily="34" charset="0"/>
              </a:rPr>
              <a:t>ERE </a:t>
            </a:r>
            <a:r>
              <a:rPr lang="de-DE" sz="1800" b="1" dirty="0">
                <a:solidFill>
                  <a:srgbClr val="FF6600"/>
                </a:solidFill>
              </a:rPr>
              <a:t> ~ </a:t>
            </a:r>
            <a:r>
              <a:rPr lang="el-GR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sz="1800" b="1" i="1" dirty="0">
                <a:solidFill>
                  <a:srgbClr val="FF6600"/>
                </a:solidFill>
                <a:latin typeface="Franklin Gothic Medium" pitchFamily="34" charset="0"/>
              </a:rPr>
              <a:t>-EFT</a:t>
            </a:r>
            <a:r>
              <a:rPr lang="de-DE" sz="1800" dirty="0">
                <a:solidFill>
                  <a:srgbClr val="FF6600"/>
                </a:solidFill>
              </a:rPr>
              <a:t> </a:t>
            </a:r>
            <a:r>
              <a:rPr lang="de-DE" sz="1800" i="1" dirty="0">
                <a:solidFill>
                  <a:srgbClr val="FF6600"/>
                </a:solidFill>
                <a:latin typeface="Franklin Gothic Medium" pitchFamily="34" charset="0"/>
              </a:rPr>
              <a:t>(in </a:t>
            </a:r>
            <a:r>
              <a:rPr lang="de-DE" sz="1800" i="1" dirty="0" err="1">
                <a:solidFill>
                  <a:srgbClr val="FF6600"/>
                </a:solidFill>
                <a:latin typeface="Franklin Gothic Medium" pitchFamily="34" charset="0"/>
              </a:rPr>
              <a:t>the</a:t>
            </a:r>
            <a:r>
              <a:rPr lang="de-DE" sz="1800" i="1" dirty="0">
                <a:solidFill>
                  <a:srgbClr val="FF6600"/>
                </a:solidFill>
                <a:latin typeface="Franklin Gothic Medium" pitchFamily="34" charset="0"/>
              </a:rPr>
              <a:t> </a:t>
            </a:r>
            <a:r>
              <a:rPr lang="de-DE" sz="1800" i="1" dirty="0" smtClean="0">
                <a:solidFill>
                  <a:srgbClr val="FF6600"/>
                </a:solidFill>
                <a:latin typeface="Franklin Gothic Medium" pitchFamily="34" charset="0"/>
              </a:rPr>
              <a:t>NN </a:t>
            </a:r>
            <a:r>
              <a:rPr lang="de-DE" sz="1800" i="1" dirty="0" err="1">
                <a:solidFill>
                  <a:srgbClr val="FF6600"/>
                </a:solidFill>
                <a:latin typeface="Franklin Gothic Medium" pitchFamily="34" charset="0"/>
              </a:rPr>
              <a:t>sector</a:t>
            </a:r>
            <a:r>
              <a:rPr lang="de-DE" sz="1800" i="1" dirty="0">
                <a:solidFill>
                  <a:srgbClr val="FF6600"/>
                </a:solidFill>
                <a:latin typeface="Franklin Gothic Medium" pitchFamily="34" charset="0"/>
              </a:rPr>
              <a:t>)</a:t>
            </a:r>
          </a:p>
        </p:txBody>
      </p:sp>
      <p:sp>
        <p:nvSpPr>
          <p:cNvPr id="477310" name="Line 126"/>
          <p:cNvSpPr>
            <a:spLocks noChangeShapeType="1"/>
          </p:cNvSpPr>
          <p:nvPr/>
        </p:nvSpPr>
        <p:spPr bwMode="auto">
          <a:xfrm flipH="1">
            <a:off x="2354722" y="6145565"/>
            <a:ext cx="171450" cy="223838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77311" name="AutoShape 8"/>
          <p:cNvPicPr preferRelativeResize="0"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261587" y="6161246"/>
            <a:ext cx="325438" cy="177800"/>
          </a:xfrm>
          <a:prstGeom prst="rect">
            <a:avLst/>
          </a:prstGeom>
          <a:noFill/>
        </p:spPr>
      </p:pic>
      <p:sp>
        <p:nvSpPr>
          <p:cNvPr id="58" name="Rechteck 57"/>
          <p:cNvSpPr/>
          <p:nvPr/>
        </p:nvSpPr>
        <p:spPr bwMode="auto">
          <a:xfrm>
            <a:off x="0" y="-11"/>
            <a:ext cx="9144000" cy="92374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de-DE" smtClean="0"/>
              <a:t> </a:t>
            </a:r>
            <a:endParaRPr lang="de-DE"/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458764" y="17829"/>
            <a:ext cx="657994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Effective Range Expansion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77263" name="Text Box 79"/>
          <p:cNvSpPr txBox="1">
            <a:spLocks noChangeArrowheads="1"/>
          </p:cNvSpPr>
          <p:nvPr/>
        </p:nvSpPr>
        <p:spPr bwMode="auto">
          <a:xfrm>
            <a:off x="541759" y="616438"/>
            <a:ext cx="213518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i="1" dirty="0">
                <a:solidFill>
                  <a:schemeClr val="bg1"/>
                </a:solidFill>
                <a:latin typeface="Franklin Gothic Medium" pitchFamily="34" charset="0"/>
              </a:rPr>
              <a:t>Blatt, Jackson ’49;  Bethe ‘49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bgerundetes Rechteck 73"/>
          <p:cNvSpPr/>
          <p:nvPr/>
        </p:nvSpPr>
        <p:spPr bwMode="auto">
          <a:xfrm>
            <a:off x="4365816" y="1784196"/>
            <a:ext cx="4276379" cy="64837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blurRad="279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9797" name="Rectangle 85"/>
          <p:cNvSpPr>
            <a:spLocks noChangeArrowheads="1"/>
          </p:cNvSpPr>
          <p:nvPr/>
        </p:nvSpPr>
        <p:spPr bwMode="auto">
          <a:xfrm>
            <a:off x="6570663" y="3565564"/>
            <a:ext cx="1943100" cy="1285875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9814" name="Rectangle 102"/>
          <p:cNvSpPr>
            <a:spLocks noChangeArrowheads="1"/>
          </p:cNvSpPr>
          <p:nvPr/>
        </p:nvSpPr>
        <p:spPr bwMode="auto">
          <a:xfrm>
            <a:off x="7092950" y="4170401"/>
            <a:ext cx="222250" cy="42863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9815" name="Rectangle 103"/>
          <p:cNvSpPr>
            <a:spLocks noChangeArrowheads="1"/>
          </p:cNvSpPr>
          <p:nvPr/>
        </p:nvSpPr>
        <p:spPr bwMode="auto">
          <a:xfrm>
            <a:off x="6577013" y="4152939"/>
            <a:ext cx="504825" cy="55562"/>
          </a:xfrm>
          <a:prstGeom prst="rect">
            <a:avLst/>
          </a:prstGeom>
          <a:pattFill prst="wdDnDiag">
            <a:fgClr>
              <a:srgbClr val="FF3300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99715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9663" y="1198563"/>
            <a:ext cx="17907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9717" name="Text Box 5"/>
          <p:cNvSpPr txBox="1">
            <a:spLocks noChangeArrowheads="1"/>
          </p:cNvSpPr>
          <p:nvPr/>
        </p:nvSpPr>
        <p:spPr bwMode="auto">
          <a:xfrm>
            <a:off x="549275" y="1106488"/>
            <a:ext cx="7961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/>
              <a:t>Consider the two-range potential                                  where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301750" y="1385695"/>
            <a:ext cx="7134225" cy="336550"/>
            <a:chOff x="580" y="1084"/>
            <a:chExt cx="4494" cy="212"/>
          </a:xfrm>
        </p:grpSpPr>
        <p:sp>
          <p:nvSpPr>
            <p:cNvPr id="499720" name="Text Box 8"/>
            <p:cNvSpPr txBox="1">
              <a:spLocks noChangeArrowheads="1"/>
            </p:cNvSpPr>
            <p:nvPr/>
          </p:nvSpPr>
          <p:spPr bwMode="auto">
            <a:xfrm>
              <a:off x="580" y="1084"/>
              <a:ext cx="393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/>
                <a:t>the ER function                                    is meromorphic in the region </a:t>
              </a:r>
            </a:p>
          </p:txBody>
        </p:sp>
        <p:pic>
          <p:nvPicPr>
            <p:cNvPr id="499721" name="Picture 9" descr="TP_tmp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6" y="1121"/>
              <a:ext cx="1200" cy="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99722" name="Picture 10" descr="TP_tmp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74" y="1140"/>
              <a:ext cx="600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99724" name="AutoShape 8"/>
          <p:cNvPicPr preferRelativeResize="0"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927100" y="1484120"/>
            <a:ext cx="325438" cy="177800"/>
          </a:xfrm>
          <a:prstGeom prst="rect">
            <a:avLst/>
          </a:prstGeom>
          <a:noFill/>
        </p:spPr>
      </p:pic>
      <p:sp>
        <p:nvSpPr>
          <p:cNvPr id="499725" name="Text Box 13"/>
          <p:cNvSpPr txBox="1">
            <a:spLocks noChangeArrowheads="1"/>
          </p:cNvSpPr>
          <p:nvPr/>
        </p:nvSpPr>
        <p:spPr bwMode="auto">
          <a:xfrm>
            <a:off x="544513" y="1942600"/>
            <a:ext cx="4127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/>
              <a:t>The </a:t>
            </a:r>
            <a:r>
              <a:rPr lang="de-DE">
                <a:solidFill>
                  <a:srgbClr val="FF0000"/>
                </a:solidFill>
              </a:rPr>
              <a:t>modified ER function</a:t>
            </a:r>
            <a:r>
              <a:rPr lang="de-DE"/>
              <a:t> is defined as:</a:t>
            </a:r>
          </a:p>
        </p:txBody>
      </p:sp>
      <p:sp>
        <p:nvSpPr>
          <p:cNvPr id="499743" name="Text Box 31"/>
          <p:cNvSpPr txBox="1">
            <a:spLocks noChangeArrowheads="1"/>
          </p:cNvSpPr>
          <p:nvPr/>
        </p:nvSpPr>
        <p:spPr bwMode="auto">
          <a:xfrm>
            <a:off x="555625" y="2750637"/>
            <a:ext cx="736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where</a:t>
            </a:r>
          </a:p>
        </p:txBody>
      </p:sp>
      <p:sp>
        <p:nvSpPr>
          <p:cNvPr id="499744" name="Text Box 32"/>
          <p:cNvSpPr txBox="1">
            <a:spLocks noChangeArrowheads="1"/>
          </p:cNvSpPr>
          <p:nvPr/>
        </p:nvSpPr>
        <p:spPr bwMode="auto">
          <a:xfrm>
            <a:off x="4367213" y="2752225"/>
            <a:ext cx="5222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and</a:t>
            </a:r>
          </a:p>
        </p:txBody>
      </p:sp>
      <p:sp>
        <p:nvSpPr>
          <p:cNvPr id="499748" name="AutoShape 36"/>
          <p:cNvSpPr>
            <a:spLocks/>
          </p:cNvSpPr>
          <p:nvPr/>
        </p:nvSpPr>
        <p:spPr bwMode="auto">
          <a:xfrm rot="5400000">
            <a:off x="3829844" y="2778419"/>
            <a:ext cx="152400" cy="728662"/>
          </a:xfrm>
          <a:prstGeom prst="rightBrace">
            <a:avLst>
              <a:gd name="adj1" fmla="val 39844"/>
              <a:gd name="adj2" fmla="val 50000"/>
            </a:avLst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9749" name="AutoShape 37"/>
          <p:cNvSpPr>
            <a:spLocks/>
          </p:cNvSpPr>
          <p:nvPr/>
        </p:nvSpPr>
        <p:spPr bwMode="auto">
          <a:xfrm rot="5400000">
            <a:off x="1434307" y="2870493"/>
            <a:ext cx="152400" cy="538163"/>
          </a:xfrm>
          <a:prstGeom prst="rightBrace">
            <a:avLst>
              <a:gd name="adj1" fmla="val 29427"/>
              <a:gd name="adj2" fmla="val 50000"/>
            </a:avLst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9750" name="Text Box 38"/>
          <p:cNvSpPr txBox="1">
            <a:spLocks noChangeArrowheads="1"/>
          </p:cNvSpPr>
          <p:nvPr/>
        </p:nvSpPr>
        <p:spPr bwMode="auto">
          <a:xfrm>
            <a:off x="842963" y="3204662"/>
            <a:ext cx="11414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i="1">
                <a:solidFill>
                  <a:srgbClr val="996633"/>
                </a:solidFill>
                <a:latin typeface="Calisto MT" pitchFamily="18" charset="0"/>
              </a:rPr>
              <a:t>Jost function for </a:t>
            </a:r>
          </a:p>
        </p:txBody>
      </p:sp>
      <p:sp>
        <p:nvSpPr>
          <p:cNvPr id="499751" name="Text Box 39"/>
          <p:cNvSpPr txBox="1">
            <a:spLocks noChangeArrowheads="1"/>
          </p:cNvSpPr>
          <p:nvPr/>
        </p:nvSpPr>
        <p:spPr bwMode="auto">
          <a:xfrm>
            <a:off x="3257550" y="3203075"/>
            <a:ext cx="11271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i="1" dirty="0">
                <a:solidFill>
                  <a:srgbClr val="996633"/>
                </a:solidFill>
                <a:latin typeface="Calisto MT" pitchFamily="18" charset="0"/>
              </a:rPr>
              <a:t>Jost </a:t>
            </a:r>
            <a:r>
              <a:rPr lang="de-DE" sz="1200" i="1" dirty="0" err="1">
                <a:solidFill>
                  <a:srgbClr val="996633"/>
                </a:solidFill>
                <a:latin typeface="Calisto MT" pitchFamily="18" charset="0"/>
              </a:rPr>
              <a:t>solution</a:t>
            </a:r>
            <a:r>
              <a:rPr lang="de-DE" sz="1200" i="1" dirty="0">
                <a:solidFill>
                  <a:srgbClr val="996633"/>
                </a:solidFill>
                <a:latin typeface="Calisto MT" pitchFamily="18" charset="0"/>
              </a:rPr>
              <a:t> </a:t>
            </a:r>
            <a:r>
              <a:rPr lang="de-DE" sz="1200" i="1" dirty="0" err="1">
                <a:solidFill>
                  <a:srgbClr val="996633"/>
                </a:solidFill>
                <a:latin typeface="Calisto MT" pitchFamily="18" charset="0"/>
              </a:rPr>
              <a:t>for</a:t>
            </a:r>
            <a:r>
              <a:rPr lang="de-DE" sz="1200" i="1" dirty="0">
                <a:solidFill>
                  <a:srgbClr val="996633"/>
                </a:solidFill>
                <a:latin typeface="Calisto MT" pitchFamily="18" charset="0"/>
              </a:rPr>
              <a:t> </a:t>
            </a:r>
          </a:p>
        </p:txBody>
      </p:sp>
      <p:pic>
        <p:nvPicPr>
          <p:cNvPr id="499752" name="Picture 4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8950" y="3288800"/>
            <a:ext cx="290513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9753" name="Picture 4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7063" y="3291975"/>
            <a:ext cx="290512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9754" name="Text Box 42"/>
          <p:cNvSpPr txBox="1">
            <a:spLocks noChangeArrowheads="1"/>
          </p:cNvSpPr>
          <p:nvPr/>
        </p:nvSpPr>
        <p:spPr bwMode="auto">
          <a:xfrm>
            <a:off x="542925" y="3671503"/>
            <a:ext cx="5197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/>
              <a:t>Per construction, the MER function </a:t>
            </a:r>
          </a:p>
        </p:txBody>
      </p:sp>
      <p:sp>
        <p:nvSpPr>
          <p:cNvPr id="499758" name="Text Box 46"/>
          <p:cNvSpPr txBox="1">
            <a:spLocks noChangeArrowheads="1"/>
          </p:cNvSpPr>
          <p:nvPr/>
        </p:nvSpPr>
        <p:spPr bwMode="auto">
          <a:xfrm>
            <a:off x="1130300" y="3957099"/>
            <a:ext cx="3571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/>
              <a:t>reduces to            if </a:t>
            </a:r>
          </a:p>
        </p:txBody>
      </p:sp>
      <p:pic>
        <p:nvPicPr>
          <p:cNvPr id="499760" name="Picture 4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7425" y="4009486"/>
            <a:ext cx="51435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9761" name="Picture 4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2288" y="4052349"/>
            <a:ext cx="81915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9765" name="Text Box 53"/>
          <p:cNvSpPr txBox="1">
            <a:spLocks noChangeArrowheads="1"/>
          </p:cNvSpPr>
          <p:nvPr/>
        </p:nvSpPr>
        <p:spPr bwMode="auto">
          <a:xfrm>
            <a:off x="1130300" y="4234834"/>
            <a:ext cx="4532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>
                <a:solidFill>
                  <a:srgbClr val="FF0000"/>
                </a:solidFill>
              </a:rPr>
              <a:t>is a meromorphic function of       for </a:t>
            </a:r>
          </a:p>
        </p:txBody>
      </p:sp>
      <p:pic>
        <p:nvPicPr>
          <p:cNvPr id="499766" name="Picture 54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2950" y="4320559"/>
            <a:ext cx="9525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9767" name="Picture 5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4775" y="4291984"/>
            <a:ext cx="17145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9769" name="Text Box 57"/>
          <p:cNvSpPr txBox="1">
            <a:spLocks noChangeArrowheads="1"/>
          </p:cNvSpPr>
          <p:nvPr/>
        </p:nvSpPr>
        <p:spPr bwMode="auto">
          <a:xfrm>
            <a:off x="542925" y="4568252"/>
            <a:ext cx="9429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u="sng" dirty="0" err="1">
                <a:solidFill>
                  <a:srgbClr val="0066FF"/>
                </a:solidFill>
                <a:latin typeface="Franklin Gothic Medium" pitchFamily="34" charset="0"/>
              </a:rPr>
              <a:t>Notice</a:t>
            </a:r>
            <a:r>
              <a:rPr lang="de-DE" sz="2000" u="sng" dirty="0">
                <a:solidFill>
                  <a:srgbClr val="0066FF"/>
                </a:solidFill>
                <a:latin typeface="Franklin Gothic Medium" pitchFamily="34" charset="0"/>
              </a:rPr>
              <a:t>:</a:t>
            </a:r>
          </a:p>
        </p:txBody>
      </p:sp>
      <p:sp>
        <p:nvSpPr>
          <p:cNvPr id="499771" name="Rectangle 59"/>
          <p:cNvSpPr>
            <a:spLocks noChangeArrowheads="1"/>
          </p:cNvSpPr>
          <p:nvPr/>
        </p:nvSpPr>
        <p:spPr bwMode="auto">
          <a:xfrm>
            <a:off x="6562725" y="5138776"/>
            <a:ext cx="1943100" cy="1285875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9773" name="Oval 61"/>
          <p:cNvSpPr>
            <a:spLocks noChangeAspect="1" noChangeArrowheads="1"/>
          </p:cNvSpPr>
          <p:nvPr/>
        </p:nvSpPr>
        <p:spPr bwMode="auto">
          <a:xfrm>
            <a:off x="7318625" y="3959790"/>
            <a:ext cx="491875" cy="491875"/>
          </a:xfrm>
          <a:prstGeom prst="ellipse">
            <a:avLst/>
          </a:prstGeom>
          <a:pattFill prst="ltUpDiag">
            <a:fgClr>
              <a:srgbClr val="008000">
                <a:alpha val="41000"/>
              </a:srgbClr>
            </a:fgClr>
            <a:bgClr>
              <a:schemeClr val="bg1">
                <a:alpha val="41000"/>
              </a:schemeClr>
            </a:bgClr>
          </a:pattFill>
          <a:ln w="9525" algn="ctr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9774" name="Line 62"/>
          <p:cNvSpPr>
            <a:spLocks noChangeAspect="1" noChangeShapeType="1"/>
          </p:cNvSpPr>
          <p:nvPr/>
        </p:nvSpPr>
        <p:spPr bwMode="auto">
          <a:xfrm>
            <a:off x="7561263" y="5135601"/>
            <a:ext cx="0" cy="1290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99793" name="Picture 81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2063" y="5158832"/>
            <a:ext cx="279400" cy="10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9794" name="Picture 82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9545" y="5850170"/>
            <a:ext cx="273050" cy="100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9798" name="Oval 86"/>
          <p:cNvSpPr>
            <a:spLocks noChangeAspect="1" noChangeArrowheads="1"/>
          </p:cNvSpPr>
          <p:nvPr/>
        </p:nvSpPr>
        <p:spPr bwMode="auto">
          <a:xfrm>
            <a:off x="7090493" y="5300104"/>
            <a:ext cx="942974" cy="942974"/>
          </a:xfrm>
          <a:prstGeom prst="ellipse">
            <a:avLst/>
          </a:prstGeom>
          <a:pattFill prst="ltUpDiag">
            <a:fgClr>
              <a:srgbClr val="FF0066">
                <a:alpha val="41000"/>
              </a:srgbClr>
            </a:fgClr>
            <a:bgClr>
              <a:schemeClr val="bg1">
                <a:alpha val="41000"/>
              </a:schemeClr>
            </a:bgClr>
          </a:pattFill>
          <a:ln w="9525" algn="ctr">
            <a:solidFill>
              <a:srgbClr val="FF0066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9799" name="Line 87"/>
          <p:cNvSpPr>
            <a:spLocks noChangeAspect="1" noChangeShapeType="1"/>
          </p:cNvSpPr>
          <p:nvPr/>
        </p:nvSpPr>
        <p:spPr bwMode="auto">
          <a:xfrm>
            <a:off x="7562850" y="3562389"/>
            <a:ext cx="0" cy="1290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9801" name="Line 89"/>
          <p:cNvSpPr>
            <a:spLocks noChangeAspect="1" noChangeShapeType="1"/>
          </p:cNvSpPr>
          <p:nvPr/>
        </p:nvSpPr>
        <p:spPr bwMode="auto">
          <a:xfrm>
            <a:off x="6581775" y="4148176"/>
            <a:ext cx="50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9802" name="Line 90"/>
          <p:cNvSpPr>
            <a:spLocks noChangeAspect="1" noChangeShapeType="1"/>
          </p:cNvSpPr>
          <p:nvPr/>
        </p:nvSpPr>
        <p:spPr bwMode="auto">
          <a:xfrm>
            <a:off x="7316788" y="4176751"/>
            <a:ext cx="0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9803" name="Line 91"/>
          <p:cNvSpPr>
            <a:spLocks noChangeAspect="1" noChangeShapeType="1"/>
          </p:cNvSpPr>
          <p:nvPr/>
        </p:nvSpPr>
        <p:spPr bwMode="auto">
          <a:xfrm>
            <a:off x="6581775" y="4208501"/>
            <a:ext cx="1935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99805" name="Picture 93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650" y="3585619"/>
            <a:ext cx="279400" cy="10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9806" name="Picture 94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1132" y="4276958"/>
            <a:ext cx="273050" cy="100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9810" name="Picture 98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0350" y="5178464"/>
            <a:ext cx="442913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9812" name="Line 100"/>
          <p:cNvSpPr>
            <a:spLocks noChangeAspect="1" noChangeShapeType="1"/>
          </p:cNvSpPr>
          <p:nvPr/>
        </p:nvSpPr>
        <p:spPr bwMode="auto">
          <a:xfrm>
            <a:off x="7092950" y="4171989"/>
            <a:ext cx="233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9813" name="Line 101"/>
          <p:cNvSpPr>
            <a:spLocks noChangeAspect="1" noChangeShapeType="1"/>
          </p:cNvSpPr>
          <p:nvPr/>
        </p:nvSpPr>
        <p:spPr bwMode="auto">
          <a:xfrm>
            <a:off x="7092950" y="4143414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99819" name="Picture 107" descr="TP_tmp"/>
          <p:cNvPicPr preferRelativeResize="0"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5081" y="4233901"/>
            <a:ext cx="289878" cy="2462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9820" name="Picture 108" descr="TP_tmp"/>
          <p:cNvPicPr preferRelativeResize="0"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0044" y="4235489"/>
            <a:ext cx="261938" cy="2409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2" name="Grafik 71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7193" y="1877512"/>
            <a:ext cx="3962788" cy="514351"/>
          </a:xfrm>
          <a:prstGeom prst="rect">
            <a:avLst/>
          </a:prstGeom>
          <a:noFill/>
          <a:ln/>
          <a:effectLst/>
        </p:spPr>
      </p:pic>
      <p:pic>
        <p:nvPicPr>
          <p:cNvPr id="73" name="Grafik 72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84284" y="2695075"/>
            <a:ext cx="3086106" cy="476633"/>
          </a:xfrm>
          <a:prstGeom prst="rect">
            <a:avLst/>
          </a:prstGeom>
          <a:noFill/>
          <a:ln/>
          <a:effectLst/>
        </p:spPr>
      </p:pic>
      <p:pic>
        <p:nvPicPr>
          <p:cNvPr id="77" name="Grafik 76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7160" y="2687137"/>
            <a:ext cx="4020333" cy="514402"/>
          </a:xfrm>
          <a:prstGeom prst="rect">
            <a:avLst/>
          </a:prstGeom>
          <a:noFill/>
          <a:ln/>
          <a:effectLst/>
        </p:spPr>
      </p:pic>
      <p:pic>
        <p:nvPicPr>
          <p:cNvPr id="499821" name="Picture 109" descr="TP_tmp"/>
          <p:cNvPicPr preferRelativeResize="0"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6669" y="5813464"/>
            <a:ext cx="28987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9822" name="Text Box 110"/>
          <p:cNvSpPr txBox="1">
            <a:spLocks noChangeArrowheads="1"/>
          </p:cNvSpPr>
          <p:nvPr/>
        </p:nvSpPr>
        <p:spPr bwMode="auto">
          <a:xfrm>
            <a:off x="1127087" y="4927917"/>
            <a:ext cx="453477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dirty="0" err="1" smtClean="0"/>
              <a:t>for</a:t>
            </a:r>
            <a:r>
              <a:rPr lang="de-DE" dirty="0" smtClean="0"/>
              <a:t>            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r>
              <a:rPr lang="de-DE" dirty="0" smtClean="0"/>
              <a:t>,         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fulfill</a:t>
            </a:r>
            <a:r>
              <a:rPr lang="de-DE" dirty="0" smtClean="0"/>
              <a:t>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constraints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99823" name="Picture 111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861"/>
          <a:stretch>
            <a:fillRect/>
          </a:stretch>
        </p:blipFill>
        <p:spPr bwMode="auto">
          <a:xfrm>
            <a:off x="2929776" y="5014378"/>
            <a:ext cx="47625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9825" name="Picture 113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46" t="20454" r="51357" b="20454"/>
          <a:stretch>
            <a:fillRect/>
          </a:stretch>
        </p:blipFill>
        <p:spPr bwMode="auto">
          <a:xfrm>
            <a:off x="3018541" y="5308917"/>
            <a:ext cx="10318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9832" name="Text Box 120"/>
          <p:cNvSpPr txBox="1">
            <a:spLocks noChangeArrowheads="1"/>
          </p:cNvSpPr>
          <p:nvPr/>
        </p:nvSpPr>
        <p:spPr bwMode="auto">
          <a:xfrm>
            <a:off x="1120737" y="5508711"/>
            <a:ext cx="473868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/>
              <a:t>for               ,        reduces to the usual Coulomb-modified ER function</a:t>
            </a:r>
          </a:p>
        </p:txBody>
      </p:sp>
      <p:pic>
        <p:nvPicPr>
          <p:cNvPr id="499833" name="Picture 121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0312" y="5600786"/>
            <a:ext cx="78105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9836" name="Picture 124" descr="TP_tmp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1157288"/>
            <a:ext cx="11049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9" name="Rechteck 78"/>
          <p:cNvSpPr/>
          <p:nvPr/>
        </p:nvSpPr>
        <p:spPr bwMode="auto">
          <a:xfrm>
            <a:off x="0" y="-11"/>
            <a:ext cx="9144000" cy="92374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de-DE" smtClean="0"/>
              <a:t> </a:t>
            </a:r>
            <a:endParaRPr lang="de-DE"/>
          </a:p>
        </p:txBody>
      </p:sp>
      <p:sp>
        <p:nvSpPr>
          <p:cNvPr id="80" name="Text Box 13"/>
          <p:cNvSpPr txBox="1">
            <a:spLocks noChangeArrowheads="1"/>
          </p:cNvSpPr>
          <p:nvPr/>
        </p:nvSpPr>
        <p:spPr bwMode="auto">
          <a:xfrm>
            <a:off x="163800" y="17829"/>
            <a:ext cx="8827225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Modified Effective Range Expansion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99716" name="Text Box 4"/>
          <p:cNvSpPr txBox="1">
            <a:spLocks noChangeArrowheads="1"/>
          </p:cNvSpPr>
          <p:nvPr/>
        </p:nvSpPr>
        <p:spPr bwMode="auto">
          <a:xfrm>
            <a:off x="240017" y="633571"/>
            <a:ext cx="171822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i="1" dirty="0">
                <a:solidFill>
                  <a:schemeClr val="bg1"/>
                </a:solidFill>
                <a:latin typeface="Franklin Gothic Medium" pitchFamily="34" charset="0"/>
              </a:rPr>
              <a:t>van </a:t>
            </a:r>
            <a:r>
              <a:rPr lang="de-DE" sz="1200" i="1" dirty="0" err="1">
                <a:solidFill>
                  <a:schemeClr val="bg1"/>
                </a:solidFill>
                <a:latin typeface="Franklin Gothic Medium" pitchFamily="34" charset="0"/>
              </a:rPr>
              <a:t>Haeringen</a:t>
            </a:r>
            <a:r>
              <a:rPr lang="de-DE" sz="1200" i="1" dirty="0">
                <a:solidFill>
                  <a:schemeClr val="bg1"/>
                </a:solidFill>
                <a:latin typeface="Franklin Gothic Medium" pitchFamily="34" charset="0"/>
              </a:rPr>
              <a:t>, Kok ‘82</a:t>
            </a:r>
          </a:p>
        </p:txBody>
      </p:sp>
      <p:sp>
        <p:nvSpPr>
          <p:cNvPr id="82" name="Oval 62"/>
          <p:cNvSpPr>
            <a:spLocks noChangeAspect="1" noChangeArrowheads="1"/>
          </p:cNvSpPr>
          <p:nvPr/>
        </p:nvSpPr>
        <p:spPr bwMode="auto">
          <a:xfrm>
            <a:off x="1009591" y="4080481"/>
            <a:ext cx="101124" cy="10348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3" name="Oval 62"/>
          <p:cNvSpPr>
            <a:spLocks noChangeAspect="1" noChangeArrowheads="1"/>
          </p:cNvSpPr>
          <p:nvPr/>
        </p:nvSpPr>
        <p:spPr bwMode="auto">
          <a:xfrm>
            <a:off x="1018922" y="4356759"/>
            <a:ext cx="101124" cy="10348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4" name="Oval 62"/>
          <p:cNvSpPr>
            <a:spLocks noChangeAspect="1" noChangeArrowheads="1"/>
          </p:cNvSpPr>
          <p:nvPr/>
        </p:nvSpPr>
        <p:spPr bwMode="auto">
          <a:xfrm>
            <a:off x="1001544" y="5047380"/>
            <a:ext cx="101124" cy="10348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5" name="Oval 62"/>
          <p:cNvSpPr>
            <a:spLocks noChangeAspect="1" noChangeArrowheads="1"/>
          </p:cNvSpPr>
          <p:nvPr/>
        </p:nvSpPr>
        <p:spPr bwMode="auto">
          <a:xfrm>
            <a:off x="1010875" y="5614970"/>
            <a:ext cx="101124" cy="10348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78" name="Grafik 77" descr="TP_t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r="82694" b="11111"/>
          <a:stretch>
            <a:fillRect/>
          </a:stretch>
        </p:blipFill>
        <p:spPr bwMode="auto">
          <a:xfrm>
            <a:off x="3830096" y="3678394"/>
            <a:ext cx="685800" cy="381000"/>
          </a:xfrm>
          <a:prstGeom prst="rect">
            <a:avLst/>
          </a:prstGeom>
          <a:noFill/>
          <a:ln/>
          <a:effectLst/>
        </p:spPr>
      </p:pic>
      <p:pic>
        <p:nvPicPr>
          <p:cNvPr id="81" name="Grafik 80" descr="TP_t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r="91970" b="11111"/>
          <a:stretch>
            <a:fillRect/>
          </a:stretch>
        </p:blipFill>
        <p:spPr bwMode="auto">
          <a:xfrm>
            <a:off x="2454045" y="5519015"/>
            <a:ext cx="318198" cy="381000"/>
          </a:xfrm>
          <a:prstGeom prst="rect">
            <a:avLst/>
          </a:prstGeom>
          <a:noFill/>
          <a:ln/>
          <a:effectLst/>
        </p:spPr>
      </p:pic>
      <p:pic>
        <p:nvPicPr>
          <p:cNvPr id="87" name="Grafik 86" descr="TP_t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920"/>
          <a:stretch>
            <a:fillRect/>
          </a:stretch>
        </p:blipFill>
        <p:spPr bwMode="auto">
          <a:xfrm>
            <a:off x="1541532" y="4869062"/>
            <a:ext cx="566050" cy="514402"/>
          </a:xfrm>
          <a:prstGeom prst="rect">
            <a:avLst/>
          </a:prstGeom>
          <a:noFill/>
          <a:ln/>
          <a:effectLst/>
        </p:spPr>
      </p:pic>
      <p:pic>
        <p:nvPicPr>
          <p:cNvPr id="88" name="Picture 48" descr="TP_tmp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7"/>
          <a:stretch>
            <a:fillRect/>
          </a:stretch>
        </p:blipFill>
        <p:spPr bwMode="auto">
          <a:xfrm>
            <a:off x="6642029" y="3571400"/>
            <a:ext cx="260636" cy="346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9775" name="Rectangle 63"/>
          <p:cNvSpPr>
            <a:spLocks noChangeAspect="1" noChangeArrowheads="1"/>
          </p:cNvSpPr>
          <p:nvPr/>
        </p:nvSpPr>
        <p:spPr bwMode="auto">
          <a:xfrm>
            <a:off x="6580188" y="5735200"/>
            <a:ext cx="509587" cy="45719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499776" name="Line 64"/>
          <p:cNvSpPr>
            <a:spLocks noChangeAspect="1" noChangeShapeType="1"/>
          </p:cNvSpPr>
          <p:nvPr/>
        </p:nvSpPr>
        <p:spPr bwMode="auto">
          <a:xfrm>
            <a:off x="6580188" y="5739231"/>
            <a:ext cx="509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9777" name="Line 65"/>
          <p:cNvSpPr>
            <a:spLocks noChangeAspect="1" noChangeShapeType="1"/>
          </p:cNvSpPr>
          <p:nvPr/>
        </p:nvSpPr>
        <p:spPr bwMode="auto">
          <a:xfrm>
            <a:off x="7089775" y="5753139"/>
            <a:ext cx="0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9778" name="Line 66"/>
          <p:cNvSpPr>
            <a:spLocks noChangeAspect="1" noChangeShapeType="1"/>
          </p:cNvSpPr>
          <p:nvPr/>
        </p:nvSpPr>
        <p:spPr bwMode="auto">
          <a:xfrm>
            <a:off x="6580188" y="5781714"/>
            <a:ext cx="1935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" name="Textfeld 74"/>
          <p:cNvSpPr txBox="1"/>
          <p:nvPr/>
        </p:nvSpPr>
        <p:spPr>
          <a:xfrm>
            <a:off x="1102417" y="6055115"/>
            <a:ext cx="4536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MERE has also been applied to </a:t>
            </a:r>
            <a:r>
              <a:rPr lang="en-US" dirty="0" err="1" smtClean="0"/>
              <a:t>chiral</a:t>
            </a:r>
            <a:r>
              <a:rPr lang="en-US" dirty="0" smtClean="0"/>
              <a:t> potentials</a:t>
            </a:r>
            <a:endParaRPr lang="en-US" dirty="0"/>
          </a:p>
        </p:txBody>
      </p:sp>
      <p:sp>
        <p:nvSpPr>
          <p:cNvPr id="76" name="Oval 62"/>
          <p:cNvSpPr>
            <a:spLocks noChangeAspect="1" noChangeArrowheads="1"/>
          </p:cNvSpPr>
          <p:nvPr/>
        </p:nvSpPr>
        <p:spPr bwMode="auto">
          <a:xfrm>
            <a:off x="1007161" y="6179957"/>
            <a:ext cx="101124" cy="10348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6" name="Rechteck 85"/>
          <p:cNvSpPr/>
          <p:nvPr/>
        </p:nvSpPr>
        <p:spPr>
          <a:xfrm>
            <a:off x="1113870" y="6292854"/>
            <a:ext cx="3236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i="1" dirty="0" smtClean="0">
                <a:solidFill>
                  <a:srgbClr val="339966"/>
                </a:solidFill>
                <a:latin typeface="Franklin Gothic Medium" pitchFamily="34" charset="0"/>
              </a:rPr>
              <a:t>Steele, </a:t>
            </a:r>
            <a:r>
              <a:rPr lang="de-DE" sz="1200" i="1" dirty="0" err="1" smtClean="0">
                <a:solidFill>
                  <a:srgbClr val="339966"/>
                </a:solidFill>
                <a:latin typeface="Franklin Gothic Medium" pitchFamily="34" charset="0"/>
              </a:rPr>
              <a:t>Furnstahl</a:t>
            </a:r>
            <a:r>
              <a:rPr lang="de-DE" sz="1200" i="1" dirty="0" smtClean="0">
                <a:solidFill>
                  <a:srgbClr val="339966"/>
                </a:solidFill>
                <a:latin typeface="Franklin Gothic Medium" pitchFamily="34" charset="0"/>
              </a:rPr>
              <a:t> ’99,‘00; </a:t>
            </a:r>
            <a:r>
              <a:rPr lang="de-DE" sz="1200" i="1" dirty="0" err="1" smtClean="0">
                <a:solidFill>
                  <a:srgbClr val="339966"/>
                </a:solidFill>
                <a:latin typeface="Franklin Gothic Medium" pitchFamily="34" charset="0"/>
              </a:rPr>
              <a:t>Birse</a:t>
            </a:r>
            <a:r>
              <a:rPr lang="de-DE" sz="1200" i="1" dirty="0" smtClean="0">
                <a:solidFill>
                  <a:srgbClr val="339966"/>
                </a:solidFill>
                <a:latin typeface="Franklin Gothic Medium" pitchFamily="34" charset="0"/>
              </a:rPr>
              <a:t>, McGovern ‘04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s Rechteck 23"/>
          <p:cNvSpPr/>
          <p:nvPr/>
        </p:nvSpPr>
        <p:spPr bwMode="auto">
          <a:xfrm>
            <a:off x="1399592" y="1999036"/>
            <a:ext cx="6064898" cy="57849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blurRad="279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1076" name="Text Box 100"/>
          <p:cNvSpPr txBox="1">
            <a:spLocks noChangeArrowheads="1"/>
          </p:cNvSpPr>
          <p:nvPr/>
        </p:nvSpPr>
        <p:spPr bwMode="auto">
          <a:xfrm>
            <a:off x="481661" y="1112791"/>
            <a:ext cx="819580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dirty="0"/>
              <a:t>Long-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interactions</a:t>
            </a:r>
            <a:r>
              <a:rPr lang="de-DE" dirty="0"/>
              <a:t> </a:t>
            </a:r>
            <a:r>
              <a:rPr lang="de-DE" dirty="0" err="1"/>
              <a:t>imply</a:t>
            </a:r>
            <a:r>
              <a:rPr lang="de-DE" dirty="0"/>
              <a:t> </a:t>
            </a:r>
            <a:r>
              <a:rPr lang="de-DE" dirty="0" err="1" smtClean="0"/>
              <a:t>existence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correlations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/>
              <a:t>ER </a:t>
            </a:r>
            <a:r>
              <a:rPr lang="de-DE" dirty="0" err="1" smtClean="0"/>
              <a:t>coefficients</a:t>
            </a:r>
            <a:endParaRPr lang="de-DE" dirty="0"/>
          </a:p>
        </p:txBody>
      </p:sp>
      <p:sp>
        <p:nvSpPr>
          <p:cNvPr id="511078" name="Text Box 102"/>
          <p:cNvSpPr txBox="1">
            <a:spLocks noChangeArrowheads="1"/>
          </p:cNvSpPr>
          <p:nvPr/>
        </p:nvSpPr>
        <p:spPr bwMode="auto">
          <a:xfrm>
            <a:off x="1428177" y="2866698"/>
            <a:ext cx="96979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sz="1400" dirty="0" err="1" smtClean="0"/>
              <a:t>where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511079" name="Text Box 103"/>
          <p:cNvSpPr txBox="1">
            <a:spLocks noChangeArrowheads="1"/>
          </p:cNvSpPr>
          <p:nvPr/>
        </p:nvSpPr>
        <p:spPr bwMode="auto">
          <a:xfrm>
            <a:off x="501910" y="3755451"/>
            <a:ext cx="8299190" cy="68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2300"/>
              </a:lnSpc>
            </a:pP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long-range</a:t>
            </a:r>
            <a:r>
              <a:rPr lang="de-DE" dirty="0"/>
              <a:t> </a:t>
            </a:r>
            <a:r>
              <a:rPr lang="de-DE" dirty="0" err="1"/>
              <a:t>quantities</a:t>
            </a:r>
            <a:r>
              <a:rPr lang="de-DE" dirty="0"/>
              <a:t>“ </a:t>
            </a:r>
            <a:r>
              <a:rPr lang="de-DE" dirty="0" smtClean="0"/>
              <a:t>                                 </a:t>
            </a:r>
            <a:r>
              <a:rPr lang="de-DE" dirty="0" err="1" smtClean="0"/>
              <a:t>calculable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    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  </a:t>
            </a:r>
            <a:r>
              <a:rPr lang="de-DE" dirty="0" err="1"/>
              <a:t>coefficients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MERE </a:t>
            </a:r>
            <a:r>
              <a:rPr lang="de-DE" dirty="0" err="1"/>
              <a:t>for</a:t>
            </a:r>
            <a:r>
              <a:rPr lang="de-DE" dirty="0"/>
              <a:t>         </a:t>
            </a:r>
            <a:r>
              <a:rPr lang="de-DE" dirty="0" smtClean="0"/>
              <a:t>    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 </a:t>
            </a:r>
          </a:p>
        </p:txBody>
      </p:sp>
      <p:pic>
        <p:nvPicPr>
          <p:cNvPr id="511082" name="Picture 10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388"/>
          <a:stretch>
            <a:fillRect/>
          </a:stretch>
        </p:blipFill>
        <p:spPr bwMode="auto">
          <a:xfrm>
            <a:off x="6743700" y="3870950"/>
            <a:ext cx="23151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1084" name="AutoShape 8"/>
          <p:cNvPicPr preferRelativeResize="0"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2224" y="5300559"/>
            <a:ext cx="325438" cy="177800"/>
          </a:xfrm>
          <a:prstGeom prst="rect">
            <a:avLst/>
          </a:prstGeom>
          <a:noFill/>
        </p:spPr>
      </p:pic>
      <p:sp>
        <p:nvSpPr>
          <p:cNvPr id="511086" name="Text Box 110"/>
          <p:cNvSpPr txBox="1">
            <a:spLocks noChangeArrowheads="1"/>
          </p:cNvSpPr>
          <p:nvPr/>
        </p:nvSpPr>
        <p:spPr bwMode="auto">
          <a:xfrm>
            <a:off x="900125" y="5186453"/>
            <a:ext cx="761298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/>
              <a:t>reproduce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   ERE </a:t>
            </a:r>
            <a:r>
              <a:rPr lang="de-DE" dirty="0" err="1"/>
              <a:t>coefficients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make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predictions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for</a:t>
            </a:r>
            <a:r>
              <a:rPr lang="de-DE" dirty="0">
                <a:solidFill>
                  <a:srgbClr val="FF0000"/>
                </a:solidFill>
              </a:rPr>
              <a:t> all </a:t>
            </a:r>
            <a:r>
              <a:rPr lang="de-DE" dirty="0" err="1">
                <a:solidFill>
                  <a:srgbClr val="FF0000"/>
                </a:solidFill>
              </a:rPr>
              <a:t>the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higher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ones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11087" name="Picture 11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934" y="5325577"/>
            <a:ext cx="151665" cy="108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" name="Grafik 3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85713" y="3835092"/>
            <a:ext cx="1772087" cy="248092"/>
          </a:xfrm>
          <a:prstGeom prst="rect">
            <a:avLst/>
          </a:prstGeom>
          <a:noFill/>
          <a:ln/>
          <a:effectLst/>
        </p:spPr>
      </p:pic>
      <p:sp>
        <p:nvSpPr>
          <p:cNvPr id="25" name="Rechteck 24"/>
          <p:cNvSpPr/>
          <p:nvPr/>
        </p:nvSpPr>
        <p:spPr bwMode="auto">
          <a:xfrm>
            <a:off x="0" y="-11"/>
            <a:ext cx="9144000" cy="83976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de-DE" smtClean="0"/>
              <a:t> </a:t>
            </a:r>
            <a:endParaRPr lang="de-DE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92797" y="17829"/>
            <a:ext cx="8102539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MERE and Low-Energy Theorems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1" name="Grafik 40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16209" y="2038950"/>
            <a:ext cx="5829324" cy="514353"/>
          </a:xfrm>
          <a:prstGeom prst="rect">
            <a:avLst/>
          </a:prstGeom>
          <a:noFill/>
          <a:ln/>
          <a:effectLst/>
        </p:spPr>
      </p:pic>
      <p:pic>
        <p:nvPicPr>
          <p:cNvPr id="40" name="Grafik 39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9334" y="2897377"/>
            <a:ext cx="1465338" cy="247839"/>
          </a:xfrm>
          <a:prstGeom prst="rect">
            <a:avLst/>
          </a:prstGeom>
          <a:noFill/>
          <a:ln/>
          <a:effectLst/>
        </p:spPr>
      </p:pic>
      <p:pic>
        <p:nvPicPr>
          <p:cNvPr id="37" name="Grafik 36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53265" y="3223945"/>
            <a:ext cx="2057476" cy="248040"/>
          </a:xfrm>
          <a:prstGeom prst="rect">
            <a:avLst/>
          </a:prstGeom>
          <a:noFill/>
          <a:ln/>
          <a:effectLst/>
        </p:spPr>
      </p:pic>
      <p:sp>
        <p:nvSpPr>
          <p:cNvPr id="22" name="Rechteck 21"/>
          <p:cNvSpPr/>
          <p:nvPr/>
        </p:nvSpPr>
        <p:spPr>
          <a:xfrm>
            <a:off x="1129000" y="1468717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low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energy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theorems</a:t>
            </a:r>
            <a:r>
              <a:rPr lang="de-DE" dirty="0" smtClean="0">
                <a:solidFill>
                  <a:srgbClr val="FF0000"/>
                </a:solidFill>
              </a:rPr>
              <a:t>  </a:t>
            </a:r>
            <a:r>
              <a:rPr lang="de-DE" sz="1200" i="1" dirty="0" smtClean="0">
                <a:solidFill>
                  <a:srgbClr val="339966"/>
                </a:solidFill>
                <a:latin typeface="Franklin Gothic Medium" pitchFamily="34" charset="0"/>
              </a:rPr>
              <a:t>Cohen, Hansen ’99; Steele, </a:t>
            </a:r>
            <a:r>
              <a:rPr lang="de-DE" sz="1200" i="1" dirty="0" err="1" smtClean="0">
                <a:solidFill>
                  <a:srgbClr val="339966"/>
                </a:solidFill>
                <a:latin typeface="Franklin Gothic Medium" pitchFamily="34" charset="0"/>
              </a:rPr>
              <a:t>Furnstahl</a:t>
            </a:r>
            <a:r>
              <a:rPr lang="de-DE" sz="1200" i="1" dirty="0" smtClean="0">
                <a:solidFill>
                  <a:srgbClr val="339966"/>
                </a:solidFill>
                <a:latin typeface="Franklin Gothic Medium" pitchFamily="34" charset="0"/>
              </a:rPr>
              <a:t> ‘00</a:t>
            </a:r>
            <a:endParaRPr lang="en-US" sz="1200" dirty="0"/>
          </a:p>
        </p:txBody>
      </p:sp>
      <p:pic>
        <p:nvPicPr>
          <p:cNvPr id="23" name="AutoShape 8"/>
          <p:cNvPicPr preferRelativeResize="0"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28996" y="1575239"/>
            <a:ext cx="325438" cy="177800"/>
          </a:xfrm>
          <a:prstGeom prst="rect">
            <a:avLst/>
          </a:prstGeom>
          <a:noFill/>
        </p:spPr>
      </p:pic>
      <p:sp>
        <p:nvSpPr>
          <p:cNvPr id="27" name="AutoShape 36"/>
          <p:cNvSpPr>
            <a:spLocks/>
          </p:cNvSpPr>
          <p:nvPr/>
        </p:nvSpPr>
        <p:spPr bwMode="auto">
          <a:xfrm rot="5400000">
            <a:off x="6673918" y="2038889"/>
            <a:ext cx="167950" cy="1394533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5348443" y="2790486"/>
            <a:ext cx="280499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i="1" dirty="0" err="1" smtClean="0">
                <a:solidFill>
                  <a:srgbClr val="996633"/>
                </a:solidFill>
                <a:latin typeface="Calisto MT" pitchFamily="18" charset="0"/>
              </a:rPr>
              <a:t>depend</a:t>
            </a:r>
            <a:r>
              <a:rPr lang="de-DE" sz="1200" i="1" dirty="0" smtClean="0">
                <a:solidFill>
                  <a:srgbClr val="996633"/>
                </a:solidFill>
                <a:latin typeface="Calisto MT" pitchFamily="18" charset="0"/>
              </a:rPr>
              <a:t> on       </a:t>
            </a:r>
            <a:r>
              <a:rPr lang="de-DE" sz="1200" i="1" dirty="0" err="1" smtClean="0">
                <a:solidFill>
                  <a:srgbClr val="996633"/>
                </a:solidFill>
                <a:latin typeface="Calisto MT" pitchFamily="18" charset="0"/>
              </a:rPr>
              <a:t>and</a:t>
            </a:r>
            <a:r>
              <a:rPr lang="de-DE" sz="1200" i="1" dirty="0" smtClean="0">
                <a:solidFill>
                  <a:srgbClr val="996633"/>
                </a:solidFill>
                <a:latin typeface="Calisto MT" pitchFamily="18" charset="0"/>
              </a:rPr>
              <a:t> </a:t>
            </a:r>
            <a:r>
              <a:rPr lang="de-DE" sz="1200" i="1" dirty="0" err="1" smtClean="0">
                <a:solidFill>
                  <a:srgbClr val="996633"/>
                </a:solidFill>
                <a:latin typeface="Calisto MT" pitchFamily="18" charset="0"/>
              </a:rPr>
              <a:t>quantities</a:t>
            </a:r>
            <a:r>
              <a:rPr lang="de-DE" sz="1200" i="1" dirty="0" smtClean="0">
                <a:solidFill>
                  <a:srgbClr val="996633"/>
                </a:solidFill>
                <a:latin typeface="Calisto MT" pitchFamily="18" charset="0"/>
              </a:rPr>
              <a:t> </a:t>
            </a:r>
            <a:r>
              <a:rPr lang="de-DE" sz="1200" i="1" dirty="0" err="1" smtClean="0">
                <a:solidFill>
                  <a:srgbClr val="996633"/>
                </a:solidFill>
                <a:latin typeface="Calisto MT" pitchFamily="18" charset="0"/>
              </a:rPr>
              <a:t>calculable</a:t>
            </a:r>
            <a:r>
              <a:rPr lang="de-DE" sz="1200" i="1" dirty="0" smtClean="0">
                <a:solidFill>
                  <a:srgbClr val="996633"/>
                </a:solidFill>
                <a:latin typeface="Calisto MT" pitchFamily="18" charset="0"/>
              </a:rPr>
              <a:t> </a:t>
            </a:r>
            <a:r>
              <a:rPr lang="de-DE" sz="1200" i="1" dirty="0" err="1" smtClean="0">
                <a:solidFill>
                  <a:srgbClr val="996633"/>
                </a:solidFill>
                <a:latin typeface="Calisto MT" pitchFamily="18" charset="0"/>
              </a:rPr>
              <a:t>from</a:t>
            </a:r>
            <a:r>
              <a:rPr lang="de-DE" sz="1200" i="1" dirty="0" smtClean="0">
                <a:solidFill>
                  <a:srgbClr val="996633"/>
                </a:solidFill>
                <a:latin typeface="Calisto MT" pitchFamily="18" charset="0"/>
              </a:rPr>
              <a:t> </a:t>
            </a:r>
            <a:endParaRPr lang="de-DE" sz="1200" i="1" dirty="0">
              <a:solidFill>
                <a:srgbClr val="996633"/>
              </a:solidFill>
              <a:latin typeface="Calisto MT" pitchFamily="18" charset="0"/>
            </a:endParaRPr>
          </a:p>
        </p:txBody>
      </p:sp>
      <p:pic>
        <p:nvPicPr>
          <p:cNvPr id="30" name="Picture 106" descr="TP_tmp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120"/>
          <a:stretch>
            <a:fillRect/>
          </a:stretch>
        </p:blipFill>
        <p:spPr bwMode="auto">
          <a:xfrm>
            <a:off x="8069006" y="2873258"/>
            <a:ext cx="159620" cy="1466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2" name="Text Box 102"/>
          <p:cNvSpPr txBox="1">
            <a:spLocks noChangeArrowheads="1"/>
          </p:cNvSpPr>
          <p:nvPr/>
        </p:nvSpPr>
        <p:spPr bwMode="auto">
          <a:xfrm>
            <a:off x="1617901" y="3187056"/>
            <a:ext cx="96979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pic>
        <p:nvPicPr>
          <p:cNvPr id="43" name="Grafik 42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65015" y="2854009"/>
            <a:ext cx="221485" cy="169832"/>
          </a:xfrm>
          <a:prstGeom prst="rect">
            <a:avLst/>
          </a:prstGeom>
          <a:noFill/>
          <a:ln/>
          <a:effectLst/>
        </p:spPr>
      </p:pic>
      <p:pic>
        <p:nvPicPr>
          <p:cNvPr id="38" name="Grafik 37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05846" y="4600214"/>
            <a:ext cx="5352309" cy="400024"/>
          </a:xfrm>
          <a:prstGeom prst="rect">
            <a:avLst/>
          </a:prstGeom>
          <a:noFill/>
          <a:ln/>
          <a:effectLst/>
        </p:spPr>
      </p:pic>
      <p:sp>
        <p:nvSpPr>
          <p:cNvPr id="45" name="Text Box 100"/>
          <p:cNvSpPr txBox="1">
            <a:spLocks noChangeArrowheads="1"/>
          </p:cNvSpPr>
          <p:nvPr/>
        </p:nvSpPr>
        <p:spPr bwMode="auto">
          <a:xfrm>
            <a:off x="820822" y="6094832"/>
            <a:ext cx="819580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dirty="0" err="1" smtClean="0">
                <a:solidFill>
                  <a:srgbClr val="3399FF"/>
                </a:solidFill>
              </a:rPr>
              <a:t>At</a:t>
            </a:r>
            <a:r>
              <a:rPr lang="de-DE" dirty="0" smtClean="0">
                <a:solidFill>
                  <a:srgbClr val="3399FF"/>
                </a:solidFill>
              </a:rPr>
              <a:t> </a:t>
            </a:r>
            <a:r>
              <a:rPr lang="de-DE" dirty="0" err="1" smtClean="0">
                <a:solidFill>
                  <a:srgbClr val="3399FF"/>
                </a:solidFill>
              </a:rPr>
              <a:t>low</a:t>
            </a:r>
            <a:r>
              <a:rPr lang="de-DE" dirty="0" smtClean="0">
                <a:solidFill>
                  <a:srgbClr val="3399FF"/>
                </a:solidFill>
              </a:rPr>
              <a:t> </a:t>
            </a:r>
            <a:r>
              <a:rPr lang="de-DE" dirty="0" err="1" smtClean="0">
                <a:solidFill>
                  <a:srgbClr val="3399FF"/>
                </a:solidFill>
              </a:rPr>
              <a:t>energy</a:t>
            </a:r>
            <a:r>
              <a:rPr lang="de-DE" dirty="0" smtClean="0">
                <a:solidFill>
                  <a:srgbClr val="3399FF"/>
                </a:solidFill>
              </a:rPr>
              <a:t>, </a:t>
            </a:r>
            <a:r>
              <a:rPr lang="de-DE" dirty="0" err="1" smtClean="0">
                <a:solidFill>
                  <a:srgbClr val="3399FF"/>
                </a:solidFill>
              </a:rPr>
              <a:t>the</a:t>
            </a:r>
            <a:r>
              <a:rPr lang="de-DE" dirty="0" smtClean="0">
                <a:solidFill>
                  <a:srgbClr val="3399FF"/>
                </a:solidFill>
              </a:rPr>
              <a:t> </a:t>
            </a:r>
            <a:r>
              <a:rPr lang="de-DE" dirty="0" err="1" smtClean="0">
                <a:solidFill>
                  <a:srgbClr val="3399FF"/>
                </a:solidFill>
              </a:rPr>
              <a:t>above</a:t>
            </a:r>
            <a:r>
              <a:rPr lang="de-DE" dirty="0" smtClean="0">
                <a:solidFill>
                  <a:srgbClr val="3399FF"/>
                </a:solidFill>
              </a:rPr>
              <a:t> </a:t>
            </a:r>
            <a:r>
              <a:rPr lang="de-DE" dirty="0" err="1" smtClean="0">
                <a:solidFill>
                  <a:srgbClr val="3399FF"/>
                </a:solidFill>
              </a:rPr>
              <a:t>correlations</a:t>
            </a:r>
            <a:r>
              <a:rPr lang="de-DE" dirty="0" smtClean="0">
                <a:solidFill>
                  <a:srgbClr val="3399FF"/>
                </a:solidFill>
              </a:rPr>
              <a:t> </a:t>
            </a:r>
            <a:r>
              <a:rPr lang="de-DE" dirty="0" err="1" smtClean="0">
                <a:solidFill>
                  <a:srgbClr val="3399FF"/>
                </a:solidFill>
              </a:rPr>
              <a:t>are</a:t>
            </a:r>
            <a:r>
              <a:rPr lang="de-DE" dirty="0" smtClean="0">
                <a:solidFill>
                  <a:srgbClr val="3399FF"/>
                </a:solidFill>
              </a:rPr>
              <a:t> </a:t>
            </a:r>
            <a:r>
              <a:rPr lang="de-DE" u="sng" dirty="0" err="1" smtClean="0">
                <a:solidFill>
                  <a:srgbClr val="3399FF"/>
                </a:solidFill>
              </a:rPr>
              <a:t>the</a:t>
            </a:r>
            <a:r>
              <a:rPr lang="de-DE" u="sng" dirty="0" smtClean="0">
                <a:solidFill>
                  <a:srgbClr val="3399FF"/>
                </a:solidFill>
              </a:rPr>
              <a:t> </a:t>
            </a:r>
            <a:r>
              <a:rPr lang="de-DE" u="sng" dirty="0" err="1" smtClean="0">
                <a:solidFill>
                  <a:srgbClr val="3399FF"/>
                </a:solidFill>
              </a:rPr>
              <a:t>only</a:t>
            </a:r>
            <a:r>
              <a:rPr lang="de-DE" u="sng" dirty="0" smtClean="0">
                <a:solidFill>
                  <a:srgbClr val="3399FF"/>
                </a:solidFill>
              </a:rPr>
              <a:t> </a:t>
            </a:r>
            <a:r>
              <a:rPr lang="de-DE" u="sng" dirty="0" err="1" smtClean="0">
                <a:solidFill>
                  <a:srgbClr val="3399FF"/>
                </a:solidFill>
              </a:rPr>
              <a:t>signatures</a:t>
            </a:r>
            <a:r>
              <a:rPr lang="de-DE" u="sng" dirty="0" smtClean="0">
                <a:solidFill>
                  <a:srgbClr val="3399FF"/>
                </a:solidFill>
              </a:rPr>
              <a:t> </a:t>
            </a:r>
            <a:r>
              <a:rPr lang="de-DE" dirty="0" err="1" smtClean="0">
                <a:solidFill>
                  <a:srgbClr val="3399FF"/>
                </a:solidFill>
              </a:rPr>
              <a:t>of</a:t>
            </a:r>
            <a:r>
              <a:rPr lang="de-DE" dirty="0" smtClean="0">
                <a:solidFill>
                  <a:srgbClr val="3399FF"/>
                </a:solidFill>
              </a:rPr>
              <a:t> </a:t>
            </a:r>
            <a:r>
              <a:rPr lang="de-DE" dirty="0" err="1" smtClean="0">
                <a:solidFill>
                  <a:srgbClr val="3399FF"/>
                </a:solidFill>
              </a:rPr>
              <a:t>the</a:t>
            </a:r>
            <a:r>
              <a:rPr lang="de-DE" dirty="0" smtClean="0">
                <a:solidFill>
                  <a:srgbClr val="3399FF"/>
                </a:solidFill>
              </a:rPr>
              <a:t> </a:t>
            </a:r>
            <a:r>
              <a:rPr lang="de-DE" dirty="0" err="1" smtClean="0">
                <a:solidFill>
                  <a:srgbClr val="3399FF"/>
                </a:solidFill>
              </a:rPr>
              <a:t>long-range</a:t>
            </a:r>
            <a:r>
              <a:rPr lang="de-DE" dirty="0" smtClean="0">
                <a:solidFill>
                  <a:srgbClr val="3399FF"/>
                </a:solidFill>
              </a:rPr>
              <a:t> </a:t>
            </a:r>
            <a:r>
              <a:rPr lang="de-DE" dirty="0" err="1" smtClean="0">
                <a:solidFill>
                  <a:srgbClr val="3399FF"/>
                </a:solidFill>
              </a:rPr>
              <a:t>force</a:t>
            </a:r>
            <a:endParaRPr lang="de-DE" dirty="0">
              <a:solidFill>
                <a:srgbClr val="3399FF"/>
              </a:solidFill>
            </a:endParaRPr>
          </a:p>
        </p:txBody>
      </p:sp>
      <p:pic>
        <p:nvPicPr>
          <p:cNvPr id="36" name="Grafik 35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2300" y="4128741"/>
            <a:ext cx="648083" cy="248031"/>
          </a:xfrm>
          <a:prstGeom prst="rect">
            <a:avLst/>
          </a:prstGeom>
          <a:noFill/>
        </p:spPr>
      </p:pic>
      <p:sp>
        <p:nvSpPr>
          <p:cNvPr id="39" name="Oval 62"/>
          <p:cNvSpPr>
            <a:spLocks noChangeAspect="1" noChangeArrowheads="1"/>
          </p:cNvSpPr>
          <p:nvPr/>
        </p:nvSpPr>
        <p:spPr bwMode="auto">
          <a:xfrm>
            <a:off x="697363" y="5886943"/>
            <a:ext cx="101124" cy="10348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6" name="Text Box 100"/>
          <p:cNvSpPr txBox="1">
            <a:spLocks noChangeArrowheads="1"/>
          </p:cNvSpPr>
          <p:nvPr/>
        </p:nvSpPr>
        <p:spPr bwMode="auto">
          <a:xfrm>
            <a:off x="805943" y="5767729"/>
            <a:ext cx="819580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solidFill>
                  <a:srgbClr val="3399FF"/>
                </a:solidFill>
              </a:rPr>
              <a:t>Well-</a:t>
            </a:r>
            <a:r>
              <a:rPr lang="de-DE" dirty="0" err="1" smtClean="0">
                <a:solidFill>
                  <a:srgbClr val="3399FF"/>
                </a:solidFill>
              </a:rPr>
              <a:t>defined</a:t>
            </a:r>
            <a:r>
              <a:rPr lang="de-DE" dirty="0" smtClean="0">
                <a:solidFill>
                  <a:srgbClr val="3399FF"/>
                </a:solidFill>
              </a:rPr>
              <a:t> </a:t>
            </a:r>
            <a:r>
              <a:rPr lang="de-DE" u="sng" dirty="0" smtClean="0">
                <a:solidFill>
                  <a:srgbClr val="3399FF"/>
                </a:solidFill>
              </a:rPr>
              <a:t>power </a:t>
            </a:r>
            <a:r>
              <a:rPr lang="de-DE" u="sng" dirty="0" err="1" smtClean="0">
                <a:solidFill>
                  <a:srgbClr val="3399FF"/>
                </a:solidFill>
              </a:rPr>
              <a:t>counting</a:t>
            </a:r>
            <a:r>
              <a:rPr lang="de-DE" u="sng" dirty="0" smtClean="0">
                <a:solidFill>
                  <a:srgbClr val="3399FF"/>
                </a:solidFill>
              </a:rPr>
              <a:t> </a:t>
            </a:r>
            <a:r>
              <a:rPr lang="de-DE" u="sng" dirty="0" err="1" smtClean="0">
                <a:solidFill>
                  <a:srgbClr val="3399FF"/>
                </a:solidFill>
              </a:rPr>
              <a:t>for</a:t>
            </a:r>
            <a:r>
              <a:rPr lang="de-DE" u="sng" dirty="0" smtClean="0">
                <a:solidFill>
                  <a:srgbClr val="3399FF"/>
                </a:solidFill>
              </a:rPr>
              <a:t> observables </a:t>
            </a:r>
            <a:r>
              <a:rPr lang="de-DE" dirty="0" err="1" smtClean="0">
                <a:solidFill>
                  <a:srgbClr val="3399FF"/>
                </a:solidFill>
              </a:rPr>
              <a:t>based</a:t>
            </a:r>
            <a:r>
              <a:rPr lang="de-DE" dirty="0" smtClean="0">
                <a:solidFill>
                  <a:srgbClr val="3399FF"/>
                </a:solidFill>
              </a:rPr>
              <a:t> on NDA </a:t>
            </a:r>
            <a:r>
              <a:rPr lang="de-DE" dirty="0" err="1" smtClean="0">
                <a:solidFill>
                  <a:srgbClr val="3399FF"/>
                </a:solidFill>
              </a:rPr>
              <a:t>if</a:t>
            </a:r>
            <a:r>
              <a:rPr lang="de-DE" dirty="0" smtClean="0">
                <a:solidFill>
                  <a:srgbClr val="3399FF"/>
                </a:solidFill>
              </a:rPr>
              <a:t> </a:t>
            </a:r>
            <a:r>
              <a:rPr lang="de-DE" dirty="0" err="1" smtClean="0">
                <a:solidFill>
                  <a:srgbClr val="3399FF"/>
                </a:solidFill>
              </a:rPr>
              <a:t>one</a:t>
            </a:r>
            <a:r>
              <a:rPr lang="de-DE" dirty="0" smtClean="0">
                <a:solidFill>
                  <a:srgbClr val="3399FF"/>
                </a:solidFill>
              </a:rPr>
              <a:t> </a:t>
            </a:r>
            <a:r>
              <a:rPr lang="de-DE" dirty="0" err="1" smtClean="0">
                <a:solidFill>
                  <a:srgbClr val="3399FF"/>
                </a:solidFill>
              </a:rPr>
              <a:t>knows</a:t>
            </a:r>
            <a:r>
              <a:rPr lang="de-DE" dirty="0" smtClean="0">
                <a:solidFill>
                  <a:srgbClr val="3399FF"/>
                </a:solidFill>
              </a:rPr>
              <a:t> </a:t>
            </a:r>
            <a:endParaRPr lang="de-DE" dirty="0">
              <a:solidFill>
                <a:srgbClr val="3399FF"/>
              </a:solidFill>
            </a:endParaRPr>
          </a:p>
        </p:txBody>
      </p:sp>
      <p:sp>
        <p:nvSpPr>
          <p:cNvPr id="47" name="Oval 62"/>
          <p:cNvSpPr>
            <a:spLocks noChangeAspect="1" noChangeArrowheads="1"/>
          </p:cNvSpPr>
          <p:nvPr/>
        </p:nvSpPr>
        <p:spPr bwMode="auto">
          <a:xfrm>
            <a:off x="693649" y="6228910"/>
            <a:ext cx="101124" cy="10348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48" name="Picture 10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388"/>
          <a:stretch>
            <a:fillRect/>
          </a:stretch>
        </p:blipFill>
        <p:spPr bwMode="auto">
          <a:xfrm>
            <a:off x="7520567" y="5863301"/>
            <a:ext cx="23151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" name="Picture 111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4708" y="3920524"/>
            <a:ext cx="151665" cy="108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bgerundetes Rechteck 41"/>
          <p:cNvSpPr/>
          <p:nvPr/>
        </p:nvSpPr>
        <p:spPr bwMode="auto">
          <a:xfrm>
            <a:off x="541182" y="1492908"/>
            <a:ext cx="8052318" cy="643806"/>
          </a:xfrm>
          <a:prstGeom prst="round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>
            <a:outerShdw blurRad="393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 bwMode="auto">
          <a:xfrm>
            <a:off x="0" y="-12"/>
            <a:ext cx="9144000" cy="914411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de-DE" smtClean="0"/>
              <a:t> </a:t>
            </a:r>
            <a:endParaRPr lang="de-DE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87837" y="17829"/>
            <a:ext cx="2632259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Toy model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76112" y="1021503"/>
            <a:ext cx="4677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Two-range (                         ) spin-less separable model:</a:t>
            </a:r>
            <a:endParaRPr lang="en-US" sz="1400" dirty="0"/>
          </a:p>
        </p:txBody>
      </p:sp>
      <p:pic>
        <p:nvPicPr>
          <p:cNvPr id="6" name="Grafik 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774" y="1706792"/>
            <a:ext cx="3429008" cy="228600"/>
          </a:xfrm>
          <a:prstGeom prst="rect">
            <a:avLst/>
          </a:prstGeom>
          <a:noFill/>
        </p:spPr>
      </p:pic>
      <p:pic>
        <p:nvPicPr>
          <p:cNvPr id="8" name="Grafik 7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4879" y="1573443"/>
            <a:ext cx="1657353" cy="494921"/>
          </a:xfrm>
          <a:prstGeom prst="rect">
            <a:avLst/>
          </a:prstGeom>
          <a:noFill/>
        </p:spPr>
      </p:pic>
      <p:pic>
        <p:nvPicPr>
          <p:cNvPr id="10" name="Grafik 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3"/>
          <a:stretch>
            <a:fillRect/>
          </a:stretch>
        </p:blipFill>
        <p:spPr>
          <a:xfrm>
            <a:off x="6793782" y="1611543"/>
            <a:ext cx="1625348" cy="494921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4241289" y="1665323"/>
            <a:ext cx="50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</a:t>
            </a:r>
            <a:endParaRPr lang="en-US" sz="1400" dirty="0"/>
          </a:p>
        </p:txBody>
      </p:sp>
      <p:pic>
        <p:nvPicPr>
          <p:cNvPr id="36" name="Grafik 35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55917" y="1129647"/>
            <a:ext cx="1200756" cy="152095"/>
          </a:xfrm>
          <a:prstGeom prst="rect">
            <a:avLst/>
          </a:prstGeom>
          <a:noFill/>
          <a:ln/>
          <a:effectLst/>
        </p:spPr>
      </p:pic>
      <p:sp>
        <p:nvSpPr>
          <p:cNvPr id="14" name="Textfeld 13"/>
          <p:cNvSpPr txBox="1"/>
          <p:nvPr/>
        </p:nvSpPr>
        <p:spPr>
          <a:xfrm>
            <a:off x="380231" y="2375430"/>
            <a:ext cx="7308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“Natural” scattering lengths                       with                 </a:t>
            </a:r>
            <a:endParaRPr lang="en-US" sz="1400" dirty="0"/>
          </a:p>
        </p:txBody>
      </p:sp>
      <p:pic>
        <p:nvPicPr>
          <p:cNvPr id="37" name="Grafik 36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92213" y="2463942"/>
            <a:ext cx="941071" cy="181280"/>
          </a:xfrm>
          <a:prstGeom prst="rect">
            <a:avLst/>
          </a:prstGeom>
          <a:noFill/>
          <a:ln/>
          <a:effectLst/>
        </p:spPr>
      </p:pic>
      <p:pic>
        <p:nvPicPr>
          <p:cNvPr id="32" name="Grafik 31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7366" y="2459181"/>
            <a:ext cx="627051" cy="181280"/>
          </a:xfrm>
          <a:prstGeom prst="rect">
            <a:avLst/>
          </a:prstGeom>
          <a:noFill/>
        </p:spPr>
      </p:pic>
      <p:pic>
        <p:nvPicPr>
          <p:cNvPr id="34" name="Grafik 33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229"/>
          <a:stretch>
            <a:fillRect/>
          </a:stretch>
        </p:blipFill>
        <p:spPr>
          <a:xfrm>
            <a:off x="2563280" y="2791097"/>
            <a:ext cx="2289622" cy="428931"/>
          </a:xfrm>
          <a:prstGeom prst="rect">
            <a:avLst/>
          </a:prstGeom>
          <a:noFill/>
        </p:spPr>
      </p:pic>
      <p:pic>
        <p:nvPicPr>
          <p:cNvPr id="38" name="Grafik 37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58"/>
          <a:stretch>
            <a:fillRect/>
          </a:stretch>
        </p:blipFill>
        <p:spPr>
          <a:xfrm>
            <a:off x="5407661" y="2792652"/>
            <a:ext cx="1334678" cy="428931"/>
          </a:xfrm>
          <a:prstGeom prst="rect">
            <a:avLst/>
          </a:prstGeom>
          <a:noFill/>
        </p:spPr>
      </p:pic>
      <p:pic>
        <p:nvPicPr>
          <p:cNvPr id="39" name="AutoShape 8"/>
          <p:cNvPicPr preferRelativeResize="0"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087150" y="2934712"/>
            <a:ext cx="325438" cy="177800"/>
          </a:xfrm>
          <a:prstGeom prst="rect">
            <a:avLst/>
          </a:prstGeom>
          <a:noFill/>
        </p:spPr>
      </p:pic>
      <p:sp>
        <p:nvSpPr>
          <p:cNvPr id="40" name="Textfeld 39"/>
          <p:cNvSpPr txBox="1"/>
          <p:nvPr/>
        </p:nvSpPr>
        <p:spPr>
          <a:xfrm>
            <a:off x="4908146" y="283904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and</a:t>
            </a:r>
            <a:endParaRPr lang="en-US" sz="1400" dirty="0"/>
          </a:p>
        </p:txBody>
      </p:sp>
      <p:grpSp>
        <p:nvGrpSpPr>
          <p:cNvPr id="2" name="Gruppieren 48"/>
          <p:cNvGrpSpPr/>
          <p:nvPr/>
        </p:nvGrpSpPr>
        <p:grpSpPr>
          <a:xfrm>
            <a:off x="1577673" y="3302267"/>
            <a:ext cx="6791896" cy="307777"/>
            <a:chOff x="1223095" y="3208957"/>
            <a:chExt cx="6791896" cy="307777"/>
          </a:xfrm>
        </p:grpSpPr>
        <p:sp>
          <p:nvSpPr>
            <p:cNvPr id="41" name="Textfeld 40"/>
            <p:cNvSpPr txBox="1"/>
            <p:nvPr/>
          </p:nvSpPr>
          <p:spPr>
            <a:xfrm>
              <a:off x="1223095" y="3208957"/>
              <a:ext cx="67918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996633"/>
                  </a:solidFill>
                </a:rPr>
                <a:t>(strong long-range and weak short-range interactions at </a:t>
              </a:r>
              <a:r>
                <a:rPr lang="en-US" sz="1400" dirty="0" err="1" smtClean="0">
                  <a:solidFill>
                    <a:srgbClr val="996633"/>
                  </a:solidFill>
                </a:rPr>
                <a:t>momenta</a:t>
              </a:r>
              <a:r>
                <a:rPr lang="en-US" sz="1400" dirty="0" smtClean="0">
                  <a:solidFill>
                    <a:srgbClr val="996633"/>
                  </a:solidFill>
                </a:rPr>
                <a:t>            )</a:t>
              </a:r>
              <a:endParaRPr lang="en-US" sz="1400" dirty="0">
                <a:solidFill>
                  <a:srgbClr val="996633"/>
                </a:solidFill>
              </a:endParaRPr>
            </a:p>
          </p:txBody>
        </p:sp>
        <p:pic>
          <p:nvPicPr>
            <p:cNvPr id="43" name="Grafik 42" descr="TP_tmp.b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42309" y="3298831"/>
              <a:ext cx="495301" cy="165430"/>
            </a:xfrm>
            <a:prstGeom prst="rect">
              <a:avLst/>
            </a:prstGeom>
            <a:noFill/>
          </p:spPr>
        </p:pic>
      </p:grpSp>
      <p:grpSp>
        <p:nvGrpSpPr>
          <p:cNvPr id="49" name="Gruppieren 48"/>
          <p:cNvGrpSpPr/>
          <p:nvPr/>
        </p:nvGrpSpPr>
        <p:grpSpPr>
          <a:xfrm>
            <a:off x="439324" y="3837804"/>
            <a:ext cx="8389097" cy="2642841"/>
            <a:chOff x="439324" y="3837804"/>
            <a:chExt cx="8389097" cy="2642841"/>
          </a:xfrm>
        </p:grpSpPr>
        <p:sp>
          <p:nvSpPr>
            <p:cNvPr id="44" name="Textfeld 43"/>
            <p:cNvSpPr txBox="1"/>
            <p:nvPr/>
          </p:nvSpPr>
          <p:spPr>
            <a:xfrm>
              <a:off x="439324" y="3837804"/>
              <a:ext cx="58588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3399FF"/>
                  </a:solidFill>
                  <a:latin typeface="Franklin Gothic Medium" pitchFamily="34" charset="0"/>
                </a:rPr>
                <a:t>“</a:t>
              </a:r>
              <a:r>
                <a:rPr lang="en-US" dirty="0" err="1" smtClean="0">
                  <a:solidFill>
                    <a:srgbClr val="3399FF"/>
                  </a:solidFill>
                  <a:latin typeface="Franklin Gothic Medium" pitchFamily="34" charset="0"/>
                </a:rPr>
                <a:t>Chiral</a:t>
              </a:r>
              <a:r>
                <a:rPr lang="en-US" dirty="0" smtClean="0">
                  <a:solidFill>
                    <a:srgbClr val="3399FF"/>
                  </a:solidFill>
                  <a:latin typeface="Franklin Gothic Medium" pitchFamily="34" charset="0"/>
                </a:rPr>
                <a:t>” expansion of the coefficients in the ERE (S-wave):                 </a:t>
              </a:r>
              <a:endParaRPr lang="en-US" dirty="0">
                <a:solidFill>
                  <a:srgbClr val="3399FF"/>
                </a:solidFill>
                <a:latin typeface="Franklin Gothic Medium" pitchFamily="34" charset="0"/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4407396" y="4386364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and</a:t>
              </a:r>
              <a:endParaRPr lang="en-US" sz="1400" dirty="0"/>
            </a:p>
          </p:txBody>
        </p:sp>
        <p:pic>
          <p:nvPicPr>
            <p:cNvPr id="45" name="Grafik 44" descr="TP_tmp.b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73225" y="4339193"/>
              <a:ext cx="3384893" cy="44577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6" name="Grafik 45" descr="TP_tmp.b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053613" y="4339191"/>
              <a:ext cx="3252153" cy="42893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6" name="Text Box 39"/>
            <p:cNvSpPr txBox="1">
              <a:spLocks noChangeArrowheads="1"/>
            </p:cNvSpPr>
            <p:nvPr/>
          </p:nvSpPr>
          <p:spPr bwMode="auto">
            <a:xfrm>
              <a:off x="2749650" y="4803067"/>
              <a:ext cx="2473369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i="1" dirty="0" err="1" smtClean="0">
                  <a:solidFill>
                    <a:srgbClr val="996633"/>
                  </a:solidFill>
                  <a:latin typeface="Calisto MT" pitchFamily="18" charset="0"/>
                </a:rPr>
                <a:t>depend</a:t>
              </a:r>
              <a:r>
                <a:rPr lang="de-DE" sz="1200" i="1" dirty="0" smtClean="0">
                  <a:solidFill>
                    <a:srgbClr val="996633"/>
                  </a:solidFill>
                  <a:latin typeface="Calisto MT" pitchFamily="18" charset="0"/>
                </a:rPr>
                <a:t> on </a:t>
              </a:r>
              <a:r>
                <a:rPr lang="de-DE" sz="1200" i="1" dirty="0" err="1" smtClean="0">
                  <a:solidFill>
                    <a:srgbClr val="996633"/>
                  </a:solidFill>
                  <a:latin typeface="Calisto MT" pitchFamily="18" charset="0"/>
                </a:rPr>
                <a:t>the</a:t>
              </a:r>
              <a:r>
                <a:rPr lang="de-DE" sz="1200" i="1" dirty="0" smtClean="0">
                  <a:solidFill>
                    <a:srgbClr val="996633"/>
                  </a:solidFill>
                  <a:latin typeface="Calisto MT" pitchFamily="18" charset="0"/>
                </a:rPr>
                <a:t> </a:t>
              </a:r>
              <a:r>
                <a:rPr lang="de-DE" sz="1200" i="1" dirty="0" err="1" smtClean="0">
                  <a:solidFill>
                    <a:srgbClr val="996633"/>
                  </a:solidFill>
                  <a:latin typeface="Calisto MT" pitchFamily="18" charset="0"/>
                </a:rPr>
                <a:t>details</a:t>
              </a:r>
              <a:r>
                <a:rPr lang="de-DE" sz="1200" i="1" dirty="0" smtClean="0">
                  <a:solidFill>
                    <a:srgbClr val="996633"/>
                  </a:solidFill>
                  <a:latin typeface="Calisto MT" pitchFamily="18" charset="0"/>
                </a:rPr>
                <a:t> </a:t>
              </a:r>
              <a:r>
                <a:rPr lang="de-DE" sz="1200" i="1" dirty="0" err="1" smtClean="0">
                  <a:solidFill>
                    <a:srgbClr val="996633"/>
                  </a:solidFill>
                  <a:latin typeface="Calisto MT" pitchFamily="18" charset="0"/>
                </a:rPr>
                <a:t>of</a:t>
              </a:r>
              <a:r>
                <a:rPr lang="de-DE" sz="1200" i="1" dirty="0" smtClean="0">
                  <a:solidFill>
                    <a:srgbClr val="996633"/>
                  </a:solidFill>
                  <a:latin typeface="Calisto MT" pitchFamily="18" charset="0"/>
                </a:rPr>
                <a:t> </a:t>
              </a:r>
              <a:r>
                <a:rPr lang="de-DE" sz="1200" i="1" dirty="0" err="1" smtClean="0">
                  <a:solidFill>
                    <a:srgbClr val="996633"/>
                  </a:solidFill>
                  <a:latin typeface="Calisto MT" pitchFamily="18" charset="0"/>
                </a:rPr>
                <a:t>the</a:t>
              </a:r>
              <a:r>
                <a:rPr lang="de-DE" sz="1200" i="1" dirty="0" smtClean="0">
                  <a:solidFill>
                    <a:srgbClr val="996633"/>
                  </a:solidFill>
                  <a:latin typeface="Calisto MT" pitchFamily="18" charset="0"/>
                </a:rPr>
                <a:t> </a:t>
              </a:r>
              <a:r>
                <a:rPr lang="de-DE" sz="1200" i="1" dirty="0" err="1" smtClean="0">
                  <a:solidFill>
                    <a:srgbClr val="996633"/>
                  </a:solidFill>
                  <a:latin typeface="Calisto MT" pitchFamily="18" charset="0"/>
                </a:rPr>
                <a:t>interaction</a:t>
              </a:r>
              <a:r>
                <a:rPr lang="de-DE" sz="1200" i="1" dirty="0" smtClean="0">
                  <a:solidFill>
                    <a:srgbClr val="996633"/>
                  </a:solidFill>
                  <a:latin typeface="Calisto MT" pitchFamily="18" charset="0"/>
                </a:rPr>
                <a:t> </a:t>
              </a:r>
              <a:endParaRPr lang="de-DE" sz="1200" i="1" dirty="0">
                <a:solidFill>
                  <a:srgbClr val="996633"/>
                </a:solidFill>
                <a:latin typeface="Calisto MT" pitchFamily="18" charset="0"/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882140" y="5320012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Scattering length:</a:t>
              </a:r>
              <a:endParaRPr lang="en-US" sz="1400" dirty="0"/>
            </a:p>
          </p:txBody>
        </p:sp>
        <p:sp>
          <p:nvSpPr>
            <p:cNvPr id="77" name="Oval 62"/>
            <p:cNvSpPr>
              <a:spLocks noChangeAspect="1" noChangeArrowheads="1"/>
            </p:cNvSpPr>
            <p:nvPr/>
          </p:nvSpPr>
          <p:spPr bwMode="auto">
            <a:xfrm>
              <a:off x="804317" y="5427814"/>
              <a:ext cx="101124" cy="10348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de-DE"/>
            </a:p>
          </p:txBody>
        </p:sp>
        <p:pic>
          <p:nvPicPr>
            <p:cNvPr id="61" name="Grafik 60" descr="TP_tmp.b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31109" y="5364980"/>
              <a:ext cx="4407860" cy="21494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Grafik 61" descr="TP_tmp.b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034663" y="6053887"/>
              <a:ext cx="3484283" cy="41312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4" name="Textfeld 83"/>
            <p:cNvSpPr txBox="1"/>
            <p:nvPr/>
          </p:nvSpPr>
          <p:spPr>
            <a:xfrm>
              <a:off x="923950" y="5702386"/>
              <a:ext cx="16979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/>
                <a:t>Effective range:</a:t>
              </a:r>
              <a:endParaRPr lang="en-US" sz="1400" dirty="0"/>
            </a:p>
          </p:txBody>
        </p:sp>
        <p:sp>
          <p:nvSpPr>
            <p:cNvPr id="85" name="Oval 62"/>
            <p:cNvSpPr>
              <a:spLocks noChangeAspect="1" noChangeArrowheads="1"/>
            </p:cNvSpPr>
            <p:nvPr/>
          </p:nvSpPr>
          <p:spPr bwMode="auto">
            <a:xfrm>
              <a:off x="798098" y="5810188"/>
              <a:ext cx="101124" cy="10348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de-DE"/>
            </a:p>
          </p:txBody>
        </p:sp>
        <p:pic>
          <p:nvPicPr>
            <p:cNvPr id="63" name="Grafik 62" descr="TP_tmp.b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734586" y="6051748"/>
              <a:ext cx="4093835" cy="42889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7" name="Gerade Verbindung mit Pfeil 46"/>
            <p:cNvCxnSpPr/>
            <p:nvPr/>
          </p:nvCxnSpPr>
          <p:spPr bwMode="auto">
            <a:xfrm rot="10800000">
              <a:off x="2528050" y="4672116"/>
              <a:ext cx="306591" cy="236668"/>
            </a:xfrm>
            <a:prstGeom prst="straightConnector1">
              <a:avLst/>
            </a:prstGeom>
            <a:noFill/>
            <a:ln w="952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50" name="Gerade Verbindung mit Pfeil 49"/>
            <p:cNvCxnSpPr/>
            <p:nvPr/>
          </p:nvCxnSpPr>
          <p:spPr bwMode="auto">
            <a:xfrm rot="10800000">
              <a:off x="2068161" y="4666737"/>
              <a:ext cx="769169" cy="244736"/>
            </a:xfrm>
            <a:prstGeom prst="straightConnector1">
              <a:avLst/>
            </a:prstGeom>
            <a:noFill/>
            <a:ln w="952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57" name="Gerade Verbindung mit Pfeil 56"/>
            <p:cNvCxnSpPr/>
            <p:nvPr/>
          </p:nvCxnSpPr>
          <p:spPr bwMode="auto">
            <a:xfrm flipV="1">
              <a:off x="2834640" y="4677494"/>
              <a:ext cx="373828" cy="233979"/>
            </a:xfrm>
            <a:prstGeom prst="straightConnector1">
              <a:avLst/>
            </a:prstGeom>
            <a:noFill/>
            <a:ln w="952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42900" y="637401"/>
            <a:ext cx="33552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i="1" dirty="0" smtClean="0">
                <a:solidFill>
                  <a:schemeClr val="bg1"/>
                </a:solidFill>
                <a:latin typeface="Franklin Gothic Medium" pitchFamily="34" charset="0"/>
              </a:rPr>
              <a:t>E.E., J. </a:t>
            </a:r>
            <a:r>
              <a:rPr lang="de-DE" sz="1200" i="1" dirty="0" err="1" smtClean="0">
                <a:solidFill>
                  <a:schemeClr val="bg1"/>
                </a:solidFill>
                <a:latin typeface="Franklin Gothic Medium" pitchFamily="34" charset="0"/>
              </a:rPr>
              <a:t>Gegelia</a:t>
            </a:r>
            <a:r>
              <a:rPr lang="de-DE" sz="1200" i="1" dirty="0" smtClean="0">
                <a:solidFill>
                  <a:schemeClr val="bg1"/>
                </a:solidFill>
                <a:latin typeface="Franklin Gothic Medium" pitchFamily="34" charset="0"/>
              </a:rPr>
              <a:t>, arXiv:0906.3822, EPJA in press</a:t>
            </a:r>
            <a:endParaRPr lang="de-DE" sz="1200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59"/>
          <p:cNvSpPr>
            <a:spLocks noChangeArrowheads="1"/>
          </p:cNvSpPr>
          <p:nvPr/>
        </p:nvSpPr>
        <p:spPr bwMode="auto">
          <a:xfrm>
            <a:off x="4648200" y="2424471"/>
            <a:ext cx="4327849" cy="191115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25" name="Rechteck 24"/>
          <p:cNvSpPr/>
          <p:nvPr/>
        </p:nvSpPr>
        <p:spPr bwMode="auto">
          <a:xfrm>
            <a:off x="0" y="-11"/>
            <a:ext cx="9144000" cy="83976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de-DE" smtClean="0"/>
              <a:t> </a:t>
            </a:r>
            <a:endParaRPr lang="de-DE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52514" y="17829"/>
            <a:ext cx="802136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Low-energy theorems à la KSW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1474" y="990600"/>
            <a:ext cx="1657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theory:</a:t>
            </a:r>
            <a:endParaRPr lang="en-US" dirty="0"/>
          </a:p>
        </p:txBody>
      </p:sp>
      <p:pic>
        <p:nvPicPr>
          <p:cNvPr id="9" name="Grafik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69845" y="1004923"/>
            <a:ext cx="4591440" cy="362331"/>
          </a:xfrm>
          <a:prstGeom prst="rect">
            <a:avLst/>
          </a:prstGeom>
          <a:noFill/>
          <a:ln/>
          <a:effectLst/>
        </p:spPr>
      </p:pic>
      <p:sp>
        <p:nvSpPr>
          <p:cNvPr id="10" name="Textfeld 9"/>
          <p:cNvSpPr txBox="1"/>
          <p:nvPr/>
        </p:nvSpPr>
        <p:spPr>
          <a:xfrm>
            <a:off x="361950" y="1356182"/>
            <a:ext cx="2148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3399FF"/>
                </a:solidFill>
                <a:latin typeface="Franklin Gothic Medium" pitchFamily="34" charset="0"/>
              </a:rPr>
              <a:t>KSW-like approach:</a:t>
            </a:r>
            <a:endParaRPr lang="en-US" dirty="0">
              <a:solidFill>
                <a:srgbClr val="3399FF"/>
              </a:solidFill>
              <a:latin typeface="Franklin Gothic Medium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133600" y="1381780"/>
            <a:ext cx="6743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solidFill>
                  <a:srgbClr val="FF6600"/>
                </a:solidFill>
              </a:rPr>
              <a:t>use subtractive renormalization that maintains the power counting at the level of diagrams and keep track of the soft scales </a:t>
            </a:r>
            <a:endParaRPr lang="en-US" sz="1400" dirty="0">
              <a:solidFill>
                <a:srgbClr val="FF6600"/>
              </a:solidFill>
            </a:endParaRPr>
          </a:p>
        </p:txBody>
      </p:sp>
      <p:pic>
        <p:nvPicPr>
          <p:cNvPr id="13" name="Grafik 1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0701" y="1679855"/>
            <a:ext cx="1148459" cy="187045"/>
          </a:xfrm>
          <a:prstGeom prst="rect">
            <a:avLst/>
          </a:prstGeom>
          <a:noFill/>
        </p:spPr>
      </p:pic>
      <p:pic>
        <p:nvPicPr>
          <p:cNvPr id="74" name="Grafik 7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5190" y="2306214"/>
            <a:ext cx="3000208" cy="385313"/>
          </a:xfrm>
          <a:prstGeom prst="rect">
            <a:avLst/>
          </a:prstGeom>
          <a:noFill/>
          <a:ln/>
          <a:effectLst/>
        </p:spPr>
      </p:pic>
      <p:pic>
        <p:nvPicPr>
          <p:cNvPr id="20" name="Grafik 19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169" y="2735421"/>
            <a:ext cx="2689713" cy="415241"/>
          </a:xfrm>
          <a:prstGeom prst="rect">
            <a:avLst/>
          </a:prstGeom>
          <a:noFill/>
          <a:ln/>
          <a:effectLst/>
        </p:spPr>
      </p:pic>
      <p:sp>
        <p:nvSpPr>
          <p:cNvPr id="66" name="Textfeld 65"/>
          <p:cNvSpPr txBox="1"/>
          <p:nvPr/>
        </p:nvSpPr>
        <p:spPr>
          <a:xfrm>
            <a:off x="4495800" y="1966180"/>
            <a:ext cx="4219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3399FF"/>
                </a:solidFill>
                <a:latin typeface="Franklin Gothic Medium" pitchFamily="34" charset="0"/>
              </a:rPr>
              <a:t>Q-expansion of the amplitude up to NNLO</a:t>
            </a:r>
            <a:endParaRPr lang="en-US" dirty="0">
              <a:solidFill>
                <a:srgbClr val="3399FF"/>
              </a:solidFill>
              <a:latin typeface="Franklin Gothic Medium" pitchFamily="34" charset="0"/>
            </a:endParaRPr>
          </a:p>
        </p:txBody>
      </p:sp>
      <p:cxnSp>
        <p:nvCxnSpPr>
          <p:cNvPr id="41" name="Gerade Verbindung 40"/>
          <p:cNvCxnSpPr/>
          <p:nvPr/>
        </p:nvCxnSpPr>
        <p:spPr bwMode="auto">
          <a:xfrm>
            <a:off x="5396989" y="2805390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/>
          <p:nvPr/>
        </p:nvCxnSpPr>
        <p:spPr bwMode="auto">
          <a:xfrm>
            <a:off x="5396989" y="2541113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43"/>
          <p:cNvCxnSpPr/>
          <p:nvPr/>
        </p:nvCxnSpPr>
        <p:spPr bwMode="auto">
          <a:xfrm>
            <a:off x="6158989" y="2805390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Gerade Verbindung 44"/>
          <p:cNvCxnSpPr/>
          <p:nvPr/>
        </p:nvCxnSpPr>
        <p:spPr bwMode="auto">
          <a:xfrm>
            <a:off x="6158989" y="2541113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hteck 46"/>
          <p:cNvSpPr/>
          <p:nvPr/>
        </p:nvSpPr>
        <p:spPr bwMode="auto">
          <a:xfrm>
            <a:off x="5587489" y="2503013"/>
            <a:ext cx="76200" cy="335049"/>
          </a:xfrm>
          <a:prstGeom prst="rect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1" name="Gerade Verbindung mit Pfeil 50"/>
          <p:cNvCxnSpPr/>
          <p:nvPr/>
        </p:nvCxnSpPr>
        <p:spPr bwMode="auto">
          <a:xfrm rot="21540000">
            <a:off x="5435089" y="2536350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52" name="Gerade Verbindung mit Pfeil 51"/>
          <p:cNvCxnSpPr/>
          <p:nvPr/>
        </p:nvCxnSpPr>
        <p:spPr bwMode="auto">
          <a:xfrm rot="21540000">
            <a:off x="5435089" y="2800627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53" name="Gerade Verbindung mit Pfeil 52"/>
          <p:cNvCxnSpPr/>
          <p:nvPr/>
        </p:nvCxnSpPr>
        <p:spPr bwMode="auto">
          <a:xfrm rot="21540000">
            <a:off x="5739889" y="2537938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54" name="Gerade Verbindung mit Pfeil 53"/>
          <p:cNvCxnSpPr/>
          <p:nvPr/>
        </p:nvCxnSpPr>
        <p:spPr bwMode="auto">
          <a:xfrm rot="21540000">
            <a:off x="5739889" y="2802215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55" name="Gerade Verbindung mit Pfeil 54"/>
          <p:cNvCxnSpPr/>
          <p:nvPr/>
        </p:nvCxnSpPr>
        <p:spPr bwMode="auto">
          <a:xfrm rot="21540000">
            <a:off x="6349489" y="2537938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56" name="Gerade Verbindung mit Pfeil 55"/>
          <p:cNvCxnSpPr/>
          <p:nvPr/>
        </p:nvCxnSpPr>
        <p:spPr bwMode="auto">
          <a:xfrm rot="21540000">
            <a:off x="6349489" y="2802215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3" name="Gerade Verbindung 22"/>
          <p:cNvCxnSpPr/>
          <p:nvPr/>
        </p:nvCxnSpPr>
        <p:spPr bwMode="auto">
          <a:xfrm>
            <a:off x="7035289" y="2805390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 Verbindung 29"/>
          <p:cNvCxnSpPr/>
          <p:nvPr/>
        </p:nvCxnSpPr>
        <p:spPr bwMode="auto">
          <a:xfrm>
            <a:off x="7035289" y="2541113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 Verbindung 31"/>
          <p:cNvCxnSpPr/>
          <p:nvPr/>
        </p:nvCxnSpPr>
        <p:spPr bwMode="auto">
          <a:xfrm rot="5400000">
            <a:off x="7134465" y="2670537"/>
            <a:ext cx="25884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Gerade Verbindung 33"/>
          <p:cNvCxnSpPr/>
          <p:nvPr/>
        </p:nvCxnSpPr>
        <p:spPr bwMode="auto">
          <a:xfrm>
            <a:off x="7778627" y="2805390"/>
            <a:ext cx="5715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Gerade Verbindung 35"/>
          <p:cNvCxnSpPr/>
          <p:nvPr/>
        </p:nvCxnSpPr>
        <p:spPr bwMode="auto">
          <a:xfrm rot="5400000">
            <a:off x="7839703" y="2670537"/>
            <a:ext cx="25884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Gerade Verbindung 37"/>
          <p:cNvCxnSpPr/>
          <p:nvPr/>
        </p:nvCxnSpPr>
        <p:spPr bwMode="auto">
          <a:xfrm>
            <a:off x="7778627" y="2541113"/>
            <a:ext cx="5715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 rot="5400000">
            <a:off x="8030203" y="2670537"/>
            <a:ext cx="25884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Gerade Verbindung mit Pfeil 56"/>
          <p:cNvCxnSpPr/>
          <p:nvPr/>
        </p:nvCxnSpPr>
        <p:spPr bwMode="auto">
          <a:xfrm rot="21540000">
            <a:off x="8235827" y="2537938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58" name="Gerade Verbindung mit Pfeil 57"/>
          <p:cNvCxnSpPr/>
          <p:nvPr/>
        </p:nvCxnSpPr>
        <p:spPr bwMode="auto">
          <a:xfrm rot="21540000">
            <a:off x="8235827" y="2802215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59" name="Gerade Verbindung mit Pfeil 58"/>
          <p:cNvCxnSpPr/>
          <p:nvPr/>
        </p:nvCxnSpPr>
        <p:spPr bwMode="auto">
          <a:xfrm rot="21540000">
            <a:off x="7816727" y="2802215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60" name="Gerade Verbindung mit Pfeil 59"/>
          <p:cNvCxnSpPr/>
          <p:nvPr/>
        </p:nvCxnSpPr>
        <p:spPr bwMode="auto">
          <a:xfrm rot="21540000">
            <a:off x="7816727" y="2537938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61" name="Gerade Verbindung mit Pfeil 60"/>
          <p:cNvCxnSpPr/>
          <p:nvPr/>
        </p:nvCxnSpPr>
        <p:spPr bwMode="auto">
          <a:xfrm rot="21540000">
            <a:off x="7340089" y="2802215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62" name="Gerade Verbindung mit Pfeil 61"/>
          <p:cNvCxnSpPr/>
          <p:nvPr/>
        </p:nvCxnSpPr>
        <p:spPr bwMode="auto">
          <a:xfrm rot="21540000">
            <a:off x="7340089" y="2537938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63" name="Gerade Verbindung mit Pfeil 62"/>
          <p:cNvCxnSpPr/>
          <p:nvPr/>
        </p:nvCxnSpPr>
        <p:spPr bwMode="auto">
          <a:xfrm rot="21540000">
            <a:off x="7111489" y="2537938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64" name="Gerade Verbindung mit Pfeil 63"/>
          <p:cNvCxnSpPr/>
          <p:nvPr/>
        </p:nvCxnSpPr>
        <p:spPr bwMode="auto">
          <a:xfrm rot="21540000">
            <a:off x="7111489" y="2802215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75" name="Textfeld 74"/>
          <p:cNvSpPr txBox="1"/>
          <p:nvPr/>
        </p:nvSpPr>
        <p:spPr>
          <a:xfrm>
            <a:off x="381000" y="1971165"/>
            <a:ext cx="384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3399FF"/>
                </a:solidFill>
                <a:latin typeface="Franklin Gothic Medium" pitchFamily="34" charset="0"/>
              </a:rPr>
              <a:t>Example of subtractive renormalization</a:t>
            </a:r>
            <a:endParaRPr lang="en-US" dirty="0">
              <a:solidFill>
                <a:srgbClr val="3399FF"/>
              </a:solidFill>
              <a:latin typeface="Franklin Gothic Medium" pitchFamily="34" charset="0"/>
            </a:endParaRPr>
          </a:p>
        </p:txBody>
      </p:sp>
      <p:cxnSp>
        <p:nvCxnSpPr>
          <p:cNvPr id="77" name="Gerade Verbindung 76"/>
          <p:cNvCxnSpPr/>
          <p:nvPr/>
        </p:nvCxnSpPr>
        <p:spPr bwMode="auto">
          <a:xfrm flipV="1">
            <a:off x="5396989" y="3219062"/>
            <a:ext cx="762000" cy="2667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>
            <a:off x="5396989" y="3219062"/>
            <a:ext cx="762000" cy="2667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Rechteck 78"/>
          <p:cNvSpPr/>
          <p:nvPr/>
        </p:nvSpPr>
        <p:spPr bwMode="auto">
          <a:xfrm>
            <a:off x="5549389" y="3180962"/>
            <a:ext cx="76200" cy="342900"/>
          </a:xfrm>
          <a:prstGeom prst="rect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Rechteck 79"/>
          <p:cNvSpPr/>
          <p:nvPr/>
        </p:nvSpPr>
        <p:spPr bwMode="auto">
          <a:xfrm>
            <a:off x="5930389" y="3180962"/>
            <a:ext cx="76200" cy="342900"/>
          </a:xfrm>
          <a:prstGeom prst="rect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Ellipse 81"/>
          <p:cNvSpPr/>
          <p:nvPr/>
        </p:nvSpPr>
        <p:spPr bwMode="auto">
          <a:xfrm>
            <a:off x="5755764" y="3333362"/>
            <a:ext cx="45719" cy="457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3" name="Gerade Verbindung mit Pfeil 82"/>
          <p:cNvCxnSpPr/>
          <p:nvPr/>
        </p:nvCxnSpPr>
        <p:spPr bwMode="auto">
          <a:xfrm rot="1080000">
            <a:off x="5433063" y="3245765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84" name="Gerade Verbindung mit Pfeil 83"/>
          <p:cNvCxnSpPr/>
          <p:nvPr/>
        </p:nvCxnSpPr>
        <p:spPr bwMode="auto">
          <a:xfrm rot="20520000" flipV="1">
            <a:off x="5423539" y="3461877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85" name="Gerade Verbindung mit Pfeil 84"/>
          <p:cNvCxnSpPr/>
          <p:nvPr/>
        </p:nvCxnSpPr>
        <p:spPr bwMode="auto">
          <a:xfrm rot="1080000">
            <a:off x="6045838" y="3461877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86" name="Gerade Verbindung mit Pfeil 85"/>
          <p:cNvCxnSpPr/>
          <p:nvPr/>
        </p:nvCxnSpPr>
        <p:spPr bwMode="auto">
          <a:xfrm rot="20520000" flipV="1">
            <a:off x="6049014" y="3242589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95" name="Ellipse 94"/>
          <p:cNvSpPr/>
          <p:nvPr/>
        </p:nvSpPr>
        <p:spPr bwMode="auto">
          <a:xfrm>
            <a:off x="6327264" y="3996937"/>
            <a:ext cx="45719" cy="457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90" name="Gerade Verbindung 89"/>
          <p:cNvCxnSpPr/>
          <p:nvPr/>
        </p:nvCxnSpPr>
        <p:spPr bwMode="auto">
          <a:xfrm flipV="1">
            <a:off x="5396989" y="4019162"/>
            <a:ext cx="419100" cy="1524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>
            <a:off x="5396989" y="3904862"/>
            <a:ext cx="419100" cy="1143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Rechteck 91"/>
          <p:cNvSpPr/>
          <p:nvPr/>
        </p:nvSpPr>
        <p:spPr bwMode="auto">
          <a:xfrm>
            <a:off x="5549389" y="3866762"/>
            <a:ext cx="76200" cy="342900"/>
          </a:xfrm>
          <a:prstGeom prst="rect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96" name="Gerade Verbindung mit Pfeil 95"/>
          <p:cNvCxnSpPr/>
          <p:nvPr/>
        </p:nvCxnSpPr>
        <p:spPr bwMode="auto">
          <a:xfrm rot="960000">
            <a:off x="5433063" y="3922040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97" name="Gerade Verbindung mit Pfeil 96"/>
          <p:cNvCxnSpPr/>
          <p:nvPr/>
        </p:nvCxnSpPr>
        <p:spPr bwMode="auto">
          <a:xfrm rot="20640000" flipV="1">
            <a:off x="5423539" y="4144290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104" name="Ellipse 103"/>
          <p:cNvSpPr/>
          <p:nvPr/>
        </p:nvSpPr>
        <p:spPr bwMode="auto">
          <a:xfrm>
            <a:off x="5793864" y="3996937"/>
            <a:ext cx="45719" cy="457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7" name="Gerade Verbindung mit Pfeil 106"/>
          <p:cNvCxnSpPr/>
          <p:nvPr/>
        </p:nvCxnSpPr>
        <p:spPr bwMode="auto">
          <a:xfrm rot="960000">
            <a:off x="6648636" y="4141328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08" name="Gerade Verbindung mit Pfeil 107"/>
          <p:cNvCxnSpPr/>
          <p:nvPr/>
        </p:nvCxnSpPr>
        <p:spPr bwMode="auto">
          <a:xfrm rot="20640000" flipV="1">
            <a:off x="6651812" y="3922252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112" name="Ellipse 111"/>
          <p:cNvSpPr/>
          <p:nvPr/>
        </p:nvSpPr>
        <p:spPr bwMode="auto">
          <a:xfrm>
            <a:off x="5816089" y="3904862"/>
            <a:ext cx="533400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6" name="Gerade Verbindung 115"/>
          <p:cNvCxnSpPr/>
          <p:nvPr/>
        </p:nvCxnSpPr>
        <p:spPr bwMode="auto">
          <a:xfrm rot="10800000">
            <a:off x="6349489" y="4019162"/>
            <a:ext cx="419100" cy="1524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Gerade Verbindung 116"/>
          <p:cNvCxnSpPr/>
          <p:nvPr/>
        </p:nvCxnSpPr>
        <p:spPr bwMode="auto">
          <a:xfrm rot="10800000" flipV="1">
            <a:off x="6349489" y="3904862"/>
            <a:ext cx="419100" cy="1143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Rechteck 102"/>
          <p:cNvSpPr/>
          <p:nvPr/>
        </p:nvSpPr>
        <p:spPr bwMode="auto">
          <a:xfrm>
            <a:off x="6044689" y="3866762"/>
            <a:ext cx="76200" cy="342900"/>
          </a:xfrm>
          <a:prstGeom prst="rect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1" name="Gerade Verbindung 120"/>
          <p:cNvCxnSpPr/>
          <p:nvPr/>
        </p:nvCxnSpPr>
        <p:spPr bwMode="auto">
          <a:xfrm>
            <a:off x="7149589" y="3904862"/>
            <a:ext cx="9144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Gerade Verbindung 122"/>
          <p:cNvCxnSpPr/>
          <p:nvPr/>
        </p:nvCxnSpPr>
        <p:spPr bwMode="auto">
          <a:xfrm>
            <a:off x="7149589" y="4171563"/>
            <a:ext cx="9144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Rechteck 123"/>
          <p:cNvSpPr/>
          <p:nvPr/>
        </p:nvSpPr>
        <p:spPr bwMode="auto">
          <a:xfrm flipH="1">
            <a:off x="7340089" y="3866762"/>
            <a:ext cx="76200" cy="342900"/>
          </a:xfrm>
          <a:prstGeom prst="rect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hteck 124"/>
          <p:cNvSpPr/>
          <p:nvPr/>
        </p:nvSpPr>
        <p:spPr bwMode="auto">
          <a:xfrm flipH="1">
            <a:off x="7797289" y="3866762"/>
            <a:ext cx="76200" cy="342900"/>
          </a:xfrm>
          <a:prstGeom prst="rect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6" name="Gerade Verbindung 125"/>
          <p:cNvCxnSpPr/>
          <p:nvPr/>
        </p:nvCxnSpPr>
        <p:spPr bwMode="auto">
          <a:xfrm rot="5400000">
            <a:off x="7462846" y="4038212"/>
            <a:ext cx="2667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Gerade Verbindung mit Pfeil 126"/>
          <p:cNvCxnSpPr/>
          <p:nvPr/>
        </p:nvCxnSpPr>
        <p:spPr bwMode="auto">
          <a:xfrm rot="21540000">
            <a:off x="7187697" y="3905527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28" name="Gerade Verbindung mit Pfeil 127"/>
          <p:cNvCxnSpPr/>
          <p:nvPr/>
        </p:nvCxnSpPr>
        <p:spPr bwMode="auto">
          <a:xfrm rot="21540000">
            <a:off x="7187697" y="4172228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29" name="Gerade Verbindung mit Pfeil 128"/>
          <p:cNvCxnSpPr/>
          <p:nvPr/>
        </p:nvCxnSpPr>
        <p:spPr bwMode="auto">
          <a:xfrm rot="21540000">
            <a:off x="7949697" y="3905526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30" name="Gerade Verbindung mit Pfeil 129"/>
          <p:cNvCxnSpPr/>
          <p:nvPr/>
        </p:nvCxnSpPr>
        <p:spPr bwMode="auto">
          <a:xfrm rot="21540000">
            <a:off x="7949697" y="4172227"/>
            <a:ext cx="76200" cy="158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44" name="Gerade Verbindung 143"/>
          <p:cNvCxnSpPr/>
          <p:nvPr/>
        </p:nvCxnSpPr>
        <p:spPr bwMode="auto">
          <a:xfrm rot="5400000">
            <a:off x="7493884" y="4038212"/>
            <a:ext cx="2667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46" name="Grafik 145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7259" y="2593395"/>
            <a:ext cx="396241" cy="165430"/>
          </a:xfrm>
          <a:prstGeom prst="rect">
            <a:avLst/>
          </a:prstGeom>
          <a:noFill/>
        </p:spPr>
      </p:pic>
      <p:pic>
        <p:nvPicPr>
          <p:cNvPr id="148" name="Grafik 147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3456" y="3255867"/>
            <a:ext cx="297180" cy="165430"/>
          </a:xfrm>
          <a:prstGeom prst="rect">
            <a:avLst/>
          </a:prstGeom>
          <a:noFill/>
        </p:spPr>
      </p:pic>
      <p:pic>
        <p:nvPicPr>
          <p:cNvPr id="150" name="Grafik 149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3462" y="3927673"/>
            <a:ext cx="297180" cy="165430"/>
          </a:xfrm>
          <a:prstGeom prst="rect">
            <a:avLst/>
          </a:prstGeom>
          <a:noFill/>
        </p:spPr>
      </p:pic>
      <p:grpSp>
        <p:nvGrpSpPr>
          <p:cNvPr id="2" name="Gruppieren 156"/>
          <p:cNvGrpSpPr/>
          <p:nvPr/>
        </p:nvGrpSpPr>
        <p:grpSpPr>
          <a:xfrm>
            <a:off x="5178473" y="2647562"/>
            <a:ext cx="114300" cy="38100"/>
            <a:chOff x="5029200" y="2781300"/>
            <a:chExt cx="114300" cy="38100"/>
          </a:xfrm>
        </p:grpSpPr>
        <p:cxnSp>
          <p:nvCxnSpPr>
            <p:cNvPr id="153" name="Gerade Verbindung 152"/>
            <p:cNvCxnSpPr/>
            <p:nvPr/>
          </p:nvCxnSpPr>
          <p:spPr bwMode="auto">
            <a:xfrm>
              <a:off x="5029200" y="2781300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029200" y="2819400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uppieren 157"/>
          <p:cNvGrpSpPr/>
          <p:nvPr/>
        </p:nvGrpSpPr>
        <p:grpSpPr>
          <a:xfrm>
            <a:off x="5178473" y="3351470"/>
            <a:ext cx="114300" cy="38100"/>
            <a:chOff x="5029200" y="2781300"/>
            <a:chExt cx="114300" cy="38100"/>
          </a:xfrm>
        </p:grpSpPr>
        <p:cxnSp>
          <p:nvCxnSpPr>
            <p:cNvPr id="159" name="Gerade Verbindung 158"/>
            <p:cNvCxnSpPr/>
            <p:nvPr/>
          </p:nvCxnSpPr>
          <p:spPr bwMode="auto">
            <a:xfrm>
              <a:off x="5029200" y="2781300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5029200" y="2819400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uppieren 160"/>
          <p:cNvGrpSpPr/>
          <p:nvPr/>
        </p:nvGrpSpPr>
        <p:grpSpPr>
          <a:xfrm>
            <a:off x="5178473" y="4001054"/>
            <a:ext cx="114300" cy="38100"/>
            <a:chOff x="5029200" y="2781300"/>
            <a:chExt cx="114300" cy="38100"/>
          </a:xfrm>
        </p:grpSpPr>
        <p:cxnSp>
          <p:nvCxnSpPr>
            <p:cNvPr id="162" name="Gerade Verbindung 161"/>
            <p:cNvCxnSpPr/>
            <p:nvPr/>
          </p:nvCxnSpPr>
          <p:spPr bwMode="auto">
            <a:xfrm>
              <a:off x="5029200" y="2781300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029200" y="2819400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uppieren 167"/>
          <p:cNvGrpSpPr/>
          <p:nvPr/>
        </p:nvGrpSpPr>
        <p:grpSpPr>
          <a:xfrm>
            <a:off x="6781800" y="2643035"/>
            <a:ext cx="114300" cy="62619"/>
            <a:chOff x="3467100" y="3590454"/>
            <a:chExt cx="114300" cy="62619"/>
          </a:xfrm>
        </p:grpSpPr>
        <p:cxnSp>
          <p:nvCxnSpPr>
            <p:cNvPr id="165" name="Gerade Verbindung 164"/>
            <p:cNvCxnSpPr/>
            <p:nvPr/>
          </p:nvCxnSpPr>
          <p:spPr bwMode="auto">
            <a:xfrm>
              <a:off x="3467100" y="3619500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Gerade Verbindung 165"/>
            <p:cNvCxnSpPr/>
            <p:nvPr/>
          </p:nvCxnSpPr>
          <p:spPr bwMode="auto">
            <a:xfrm>
              <a:off x="3467100" y="3590454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3467100" y="3653073"/>
              <a:ext cx="1143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uppieren 176"/>
          <p:cNvGrpSpPr/>
          <p:nvPr/>
        </p:nvGrpSpPr>
        <p:grpSpPr>
          <a:xfrm>
            <a:off x="7581900" y="2633981"/>
            <a:ext cx="76200" cy="76200"/>
            <a:chOff x="3505200" y="3619500"/>
            <a:chExt cx="76200" cy="76200"/>
          </a:xfrm>
        </p:grpSpPr>
        <p:cxnSp>
          <p:nvCxnSpPr>
            <p:cNvPr id="169" name="Gerade Verbindung 168"/>
            <p:cNvCxnSpPr/>
            <p:nvPr/>
          </p:nvCxnSpPr>
          <p:spPr bwMode="auto">
            <a:xfrm>
              <a:off x="3505200" y="36576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Gerade Verbindung 169"/>
            <p:cNvCxnSpPr/>
            <p:nvPr/>
          </p:nvCxnSpPr>
          <p:spPr bwMode="auto">
            <a:xfrm rot="5400000" flipH="1" flipV="1">
              <a:off x="3505200" y="36576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uppieren 175"/>
          <p:cNvGrpSpPr/>
          <p:nvPr/>
        </p:nvGrpSpPr>
        <p:grpSpPr>
          <a:xfrm>
            <a:off x="5981700" y="2633981"/>
            <a:ext cx="76200" cy="76200"/>
            <a:chOff x="3657600" y="3771900"/>
            <a:chExt cx="76200" cy="76200"/>
          </a:xfrm>
        </p:grpSpPr>
        <p:cxnSp>
          <p:nvCxnSpPr>
            <p:cNvPr id="174" name="Gerade Verbindung 173"/>
            <p:cNvCxnSpPr/>
            <p:nvPr/>
          </p:nvCxnSpPr>
          <p:spPr bwMode="auto">
            <a:xfrm>
              <a:off x="3657600" y="38100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Gerade Verbindung 174"/>
            <p:cNvCxnSpPr/>
            <p:nvPr/>
          </p:nvCxnSpPr>
          <p:spPr bwMode="auto">
            <a:xfrm rot="5400000" flipH="1" flipV="1">
              <a:off x="3657600" y="38100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uppieren 177"/>
          <p:cNvGrpSpPr/>
          <p:nvPr/>
        </p:nvGrpSpPr>
        <p:grpSpPr>
          <a:xfrm>
            <a:off x="8458200" y="2633981"/>
            <a:ext cx="76200" cy="76200"/>
            <a:chOff x="3505200" y="3619500"/>
            <a:chExt cx="76200" cy="76200"/>
          </a:xfrm>
        </p:grpSpPr>
        <p:cxnSp>
          <p:nvCxnSpPr>
            <p:cNvPr id="179" name="Gerade Verbindung 178"/>
            <p:cNvCxnSpPr/>
            <p:nvPr/>
          </p:nvCxnSpPr>
          <p:spPr bwMode="auto">
            <a:xfrm>
              <a:off x="3505200" y="36576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Gerade Verbindung 179"/>
            <p:cNvCxnSpPr/>
            <p:nvPr/>
          </p:nvCxnSpPr>
          <p:spPr bwMode="auto">
            <a:xfrm rot="5400000" flipH="1" flipV="1">
              <a:off x="3505200" y="36576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uppieren 180"/>
          <p:cNvGrpSpPr/>
          <p:nvPr/>
        </p:nvGrpSpPr>
        <p:grpSpPr>
          <a:xfrm>
            <a:off x="6936843" y="4005581"/>
            <a:ext cx="76200" cy="76200"/>
            <a:chOff x="3505200" y="3619500"/>
            <a:chExt cx="76200" cy="76200"/>
          </a:xfrm>
        </p:grpSpPr>
        <p:cxnSp>
          <p:nvCxnSpPr>
            <p:cNvPr id="182" name="Gerade Verbindung 181"/>
            <p:cNvCxnSpPr/>
            <p:nvPr/>
          </p:nvCxnSpPr>
          <p:spPr bwMode="auto">
            <a:xfrm>
              <a:off x="3505200" y="36576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Gerade Verbindung 182"/>
            <p:cNvCxnSpPr/>
            <p:nvPr/>
          </p:nvCxnSpPr>
          <p:spPr bwMode="auto">
            <a:xfrm rot="5400000" flipH="1" flipV="1">
              <a:off x="3505200" y="36576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4" name="Ellipse 183"/>
          <p:cNvSpPr/>
          <p:nvPr/>
        </p:nvSpPr>
        <p:spPr bwMode="auto">
          <a:xfrm>
            <a:off x="8648700" y="2723762"/>
            <a:ext cx="45719" cy="45719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Ellipse 184"/>
          <p:cNvSpPr/>
          <p:nvPr/>
        </p:nvSpPr>
        <p:spPr bwMode="auto">
          <a:xfrm>
            <a:off x="8717281" y="2723762"/>
            <a:ext cx="45719" cy="45719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6" name="Ellipse 185"/>
          <p:cNvSpPr/>
          <p:nvPr/>
        </p:nvSpPr>
        <p:spPr bwMode="auto">
          <a:xfrm>
            <a:off x="8793481" y="2723762"/>
            <a:ext cx="45719" cy="45719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0" name="Grafik 189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4628" y="3423818"/>
            <a:ext cx="139446" cy="127254"/>
          </a:xfrm>
          <a:prstGeom prst="rect">
            <a:avLst/>
          </a:prstGeom>
          <a:noFill/>
        </p:spPr>
      </p:pic>
      <p:pic>
        <p:nvPicPr>
          <p:cNvPr id="192" name="Grafik 191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6749" y="3031932"/>
            <a:ext cx="304801" cy="203454"/>
          </a:xfrm>
          <a:prstGeom prst="rect">
            <a:avLst/>
          </a:prstGeom>
          <a:noFill/>
        </p:spPr>
      </p:pic>
      <p:pic>
        <p:nvPicPr>
          <p:cNvPr id="194" name="Grafik 193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2746" y="3507789"/>
            <a:ext cx="266701" cy="203454"/>
          </a:xfrm>
          <a:prstGeom prst="rect">
            <a:avLst/>
          </a:prstGeom>
          <a:noFill/>
        </p:spPr>
      </p:pic>
      <p:cxnSp>
        <p:nvCxnSpPr>
          <p:cNvPr id="196" name="Gerade Verbindung mit Pfeil 195"/>
          <p:cNvCxnSpPr/>
          <p:nvPr/>
        </p:nvCxnSpPr>
        <p:spPr bwMode="auto">
          <a:xfrm rot="5400000" flipH="1" flipV="1">
            <a:off x="7088934" y="2847398"/>
            <a:ext cx="186610" cy="121298"/>
          </a:xfrm>
          <a:prstGeom prst="straightConnector1">
            <a:avLst/>
          </a:prstGeom>
          <a:noFill/>
          <a:ln w="9525" cap="flat" cmpd="sng" algn="ctr">
            <a:solidFill>
              <a:srgbClr val="996633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98" name="Gerade Verbindung mit Pfeil 197"/>
          <p:cNvCxnSpPr/>
          <p:nvPr/>
        </p:nvCxnSpPr>
        <p:spPr bwMode="auto">
          <a:xfrm rot="5400000">
            <a:off x="7615336" y="3718255"/>
            <a:ext cx="186610" cy="121298"/>
          </a:xfrm>
          <a:prstGeom prst="straightConnector1">
            <a:avLst/>
          </a:prstGeom>
          <a:noFill/>
          <a:ln w="9525" cap="flat" cmpd="sng" algn="ctr">
            <a:solidFill>
              <a:srgbClr val="996633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09" name="Textfeld 108"/>
          <p:cNvSpPr txBox="1"/>
          <p:nvPr/>
        </p:nvSpPr>
        <p:spPr>
          <a:xfrm>
            <a:off x="381000" y="3278928"/>
            <a:ext cx="384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3399FF"/>
                </a:solidFill>
                <a:latin typeface="Franklin Gothic Medium" pitchFamily="34" charset="0"/>
              </a:rPr>
              <a:t>Effective range function up to NNLO</a:t>
            </a:r>
            <a:endParaRPr lang="en-US" dirty="0">
              <a:solidFill>
                <a:srgbClr val="3399FF"/>
              </a:solidFill>
              <a:latin typeface="Franklin Gothic Medium" pitchFamily="34" charset="0"/>
            </a:endParaRPr>
          </a:p>
        </p:txBody>
      </p:sp>
      <p:pic>
        <p:nvPicPr>
          <p:cNvPr id="119" name="Grafik 118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5297" y="3641266"/>
            <a:ext cx="3541783" cy="441230"/>
          </a:xfrm>
          <a:prstGeom prst="rect">
            <a:avLst/>
          </a:prstGeom>
          <a:noFill/>
          <a:ln/>
          <a:effectLst/>
        </p:spPr>
      </p:pic>
      <p:sp>
        <p:nvSpPr>
          <p:cNvPr id="120" name="AutoShape 36"/>
          <p:cNvSpPr>
            <a:spLocks/>
          </p:cNvSpPr>
          <p:nvPr/>
        </p:nvSpPr>
        <p:spPr bwMode="auto">
          <a:xfrm rot="5400000">
            <a:off x="1676403" y="3950412"/>
            <a:ext cx="114295" cy="342900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31" name="AutoShape 36"/>
          <p:cNvSpPr>
            <a:spLocks/>
          </p:cNvSpPr>
          <p:nvPr/>
        </p:nvSpPr>
        <p:spPr bwMode="auto">
          <a:xfrm rot="5400000">
            <a:off x="2286001" y="3874213"/>
            <a:ext cx="114298" cy="495300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32" name="AutoShape 36"/>
          <p:cNvSpPr>
            <a:spLocks/>
          </p:cNvSpPr>
          <p:nvPr/>
        </p:nvSpPr>
        <p:spPr bwMode="auto">
          <a:xfrm rot="5400000">
            <a:off x="3333749" y="3550363"/>
            <a:ext cx="114302" cy="1143000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pic>
        <p:nvPicPr>
          <p:cNvPr id="134" name="Grafik 133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4179012"/>
            <a:ext cx="291847" cy="152400"/>
          </a:xfrm>
          <a:prstGeom prst="rect">
            <a:avLst/>
          </a:prstGeom>
          <a:noFill/>
        </p:spPr>
      </p:pic>
      <p:pic>
        <p:nvPicPr>
          <p:cNvPr id="136" name="Grafik 135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7900" y="4179012"/>
            <a:ext cx="291847" cy="152400"/>
          </a:xfrm>
          <a:prstGeom prst="rect">
            <a:avLst/>
          </a:prstGeom>
          <a:noFill/>
        </p:spPr>
      </p:pic>
      <p:pic>
        <p:nvPicPr>
          <p:cNvPr id="138" name="Grafik 137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4204158"/>
            <a:ext cx="241554" cy="127254"/>
          </a:xfrm>
          <a:prstGeom prst="rect">
            <a:avLst/>
          </a:prstGeom>
          <a:noFill/>
        </p:spPr>
      </p:pic>
      <p:pic>
        <p:nvPicPr>
          <p:cNvPr id="140" name="Grafik 139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606" y="4423480"/>
            <a:ext cx="1920244" cy="381306"/>
          </a:xfrm>
          <a:prstGeom prst="rect">
            <a:avLst/>
          </a:prstGeom>
          <a:noFill/>
        </p:spPr>
      </p:pic>
      <p:pic>
        <p:nvPicPr>
          <p:cNvPr id="142" name="Grafik 141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4250" y="4531762"/>
            <a:ext cx="413082" cy="181280"/>
          </a:xfrm>
          <a:prstGeom prst="rect">
            <a:avLst/>
          </a:prstGeom>
          <a:noFill/>
        </p:spPr>
      </p:pic>
      <p:pic>
        <p:nvPicPr>
          <p:cNvPr id="143" name="AutoShape 8"/>
          <p:cNvPicPr preferRelativeResize="0"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2525150" y="4531762"/>
            <a:ext cx="325438" cy="177800"/>
          </a:xfrm>
          <a:prstGeom prst="rect">
            <a:avLst/>
          </a:prstGeom>
          <a:noFill/>
        </p:spPr>
      </p:pic>
      <p:grpSp>
        <p:nvGrpSpPr>
          <p:cNvPr id="168" name="Gruppieren 167"/>
          <p:cNvGrpSpPr/>
          <p:nvPr/>
        </p:nvGrpSpPr>
        <p:grpSpPr>
          <a:xfrm>
            <a:off x="3368585" y="4463366"/>
            <a:ext cx="2934841" cy="276999"/>
            <a:chOff x="4003085" y="4668635"/>
            <a:chExt cx="2934841" cy="276999"/>
          </a:xfrm>
        </p:grpSpPr>
        <p:sp>
          <p:nvSpPr>
            <p:cNvPr id="145" name="Textfeld 144"/>
            <p:cNvSpPr txBox="1"/>
            <p:nvPr/>
          </p:nvSpPr>
          <p:spPr>
            <a:xfrm>
              <a:off x="4003085" y="4668635"/>
              <a:ext cx="29348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rgbClr val="996633"/>
                  </a:solidFill>
                  <a:latin typeface="Calisto MT" pitchFamily="18" charset="0"/>
                </a:rPr>
                <a:t>←  use some    ‘s to fix the integration constants</a:t>
              </a:r>
              <a:endParaRPr lang="en-US" sz="1200" i="1" dirty="0">
                <a:solidFill>
                  <a:srgbClr val="996633"/>
                </a:solidFill>
                <a:latin typeface="Calisto MT" pitchFamily="18" charset="0"/>
              </a:endParaRPr>
            </a:p>
          </p:txBody>
        </p:sp>
        <p:pic>
          <p:nvPicPr>
            <p:cNvPr id="149" name="Grafik 148" descr="TP_tmp.bmp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2215" y="4779920"/>
              <a:ext cx="109211" cy="109211"/>
            </a:xfrm>
            <a:prstGeom prst="rect">
              <a:avLst/>
            </a:prstGeom>
            <a:noFill/>
          </p:spPr>
        </p:pic>
      </p:grpSp>
      <p:sp>
        <p:nvSpPr>
          <p:cNvPr id="155" name="Textfeld 154"/>
          <p:cNvSpPr txBox="1"/>
          <p:nvPr/>
        </p:nvSpPr>
        <p:spPr>
          <a:xfrm>
            <a:off x="394987" y="4938218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3399FF"/>
                </a:solidFill>
                <a:latin typeface="Franklin Gothic Medium" pitchFamily="34" charset="0"/>
              </a:rPr>
              <a:t>LO: </a:t>
            </a:r>
            <a:r>
              <a:rPr lang="en-US" sz="1400" dirty="0" smtClean="0"/>
              <a:t>pure long-range interaction,        and        correctly reproduced for ∀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7" name="Grafik 156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5428" y="4996129"/>
            <a:ext cx="264490" cy="230810"/>
          </a:xfrm>
          <a:prstGeom prst="rect">
            <a:avLst/>
          </a:prstGeom>
          <a:noFill/>
        </p:spPr>
      </p:pic>
      <p:pic>
        <p:nvPicPr>
          <p:cNvPr id="161" name="Grafik 160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9328" y="5003031"/>
            <a:ext cx="264490" cy="230810"/>
          </a:xfrm>
          <a:prstGeom prst="rect">
            <a:avLst/>
          </a:prstGeom>
          <a:noFill/>
        </p:spPr>
      </p:pic>
      <p:sp>
        <p:nvSpPr>
          <p:cNvPr id="173" name="Textfeld 172"/>
          <p:cNvSpPr txBox="1"/>
          <p:nvPr/>
        </p:nvSpPr>
        <p:spPr>
          <a:xfrm>
            <a:off x="394987" y="5284754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3399FF"/>
                </a:solidFill>
                <a:latin typeface="Franklin Gothic Medium" pitchFamily="34" charset="0"/>
              </a:rPr>
              <a:t>NLO: </a:t>
            </a:r>
            <a:r>
              <a:rPr lang="en-US" sz="1400" dirty="0" smtClean="0"/>
              <a:t>use       as input to fix        and predict also       and        for ∀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1" name="Grafik 180" descr="TP_tmp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528" y="5350947"/>
            <a:ext cx="264490" cy="230810"/>
          </a:xfrm>
          <a:prstGeom prst="rect">
            <a:avLst/>
          </a:prstGeom>
          <a:noFill/>
        </p:spPr>
      </p:pic>
      <p:pic>
        <p:nvPicPr>
          <p:cNvPr id="188" name="Grafik 187" descr="TP_tmp.b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0828" y="5345952"/>
            <a:ext cx="264490" cy="214960"/>
          </a:xfrm>
          <a:prstGeom prst="rect">
            <a:avLst/>
          </a:prstGeom>
          <a:noFill/>
        </p:spPr>
      </p:pic>
      <p:pic>
        <p:nvPicPr>
          <p:cNvPr id="191" name="Grafik 190" descr="TP_tmp.b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0618" y="5342501"/>
            <a:ext cx="264490" cy="214960"/>
          </a:xfrm>
          <a:prstGeom prst="rect">
            <a:avLst/>
          </a:prstGeom>
          <a:noFill/>
        </p:spPr>
      </p:pic>
      <p:pic>
        <p:nvPicPr>
          <p:cNvPr id="197" name="Grafik 196" descr="TP_tmp.b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90318" y="5354398"/>
            <a:ext cx="297180" cy="230810"/>
          </a:xfrm>
          <a:prstGeom prst="rect">
            <a:avLst/>
          </a:prstGeom>
          <a:noFill/>
          <a:ln/>
          <a:effectLst/>
        </p:spPr>
      </p:pic>
      <p:sp>
        <p:nvSpPr>
          <p:cNvPr id="200" name="Textfeld 199"/>
          <p:cNvSpPr txBox="1"/>
          <p:nvPr/>
        </p:nvSpPr>
        <p:spPr>
          <a:xfrm>
            <a:off x="391142" y="5622669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3399FF"/>
                </a:solidFill>
                <a:latin typeface="Franklin Gothic Medium" pitchFamily="34" charset="0"/>
              </a:rPr>
              <a:t>NNLO: </a:t>
            </a:r>
            <a:r>
              <a:rPr lang="en-US" sz="1400" dirty="0" smtClean="0"/>
              <a:t>use       as input to fix        and predict also       and        for ∀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" name="Grafik 205" descr="TP_tmp.b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4618" y="5694523"/>
            <a:ext cx="297180" cy="230810"/>
          </a:xfrm>
          <a:prstGeom prst="rect">
            <a:avLst/>
          </a:prstGeom>
          <a:noFill/>
        </p:spPr>
      </p:pic>
      <p:pic>
        <p:nvPicPr>
          <p:cNvPr id="208" name="Grafik 207" descr="TP_tmp.b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4918" y="5683867"/>
            <a:ext cx="264490" cy="214960"/>
          </a:xfrm>
          <a:prstGeom prst="rect">
            <a:avLst/>
          </a:prstGeom>
          <a:noFill/>
        </p:spPr>
      </p:pic>
      <p:pic>
        <p:nvPicPr>
          <p:cNvPr id="210" name="Grafik 209" descr="TP_tmp.b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128" y="5683867"/>
            <a:ext cx="264490" cy="214960"/>
          </a:xfrm>
          <a:prstGeom prst="rect">
            <a:avLst/>
          </a:prstGeom>
          <a:noFill/>
        </p:spPr>
      </p:pic>
      <p:pic>
        <p:nvPicPr>
          <p:cNvPr id="212" name="Grafik 211" descr="TP_tmp.b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0618" y="5688862"/>
            <a:ext cx="264490" cy="230810"/>
          </a:xfrm>
          <a:prstGeom prst="rect">
            <a:avLst/>
          </a:prstGeom>
          <a:noFill/>
        </p:spPr>
      </p:pic>
      <p:pic>
        <p:nvPicPr>
          <p:cNvPr id="147" name="Grafik 146" descr="TP_tmp.bmp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1804" y="5994612"/>
            <a:ext cx="8549283" cy="393481"/>
          </a:xfrm>
          <a:prstGeom prst="rect">
            <a:avLst/>
          </a:prstGeom>
          <a:noFill/>
          <a:ln/>
          <a:effectLst/>
        </p:spPr>
      </p:pic>
      <p:sp>
        <p:nvSpPr>
          <p:cNvPr id="217" name="Rechteck 216"/>
          <p:cNvSpPr/>
          <p:nvPr/>
        </p:nvSpPr>
        <p:spPr bwMode="auto">
          <a:xfrm>
            <a:off x="6553200" y="3866762"/>
            <a:ext cx="76200" cy="342900"/>
          </a:xfrm>
          <a:prstGeom prst="rect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9" name="Grafik 138" descr="TP_tmp.bmp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05" y="6482745"/>
            <a:ext cx="203454" cy="165354"/>
          </a:xfrm>
          <a:prstGeom prst="rect">
            <a:avLst/>
          </a:prstGeom>
          <a:noFill/>
        </p:spPr>
      </p:pic>
      <p:pic>
        <p:nvPicPr>
          <p:cNvPr id="141" name="Grafik 140" descr="TP_tmp.bmp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007"/>
          <a:stretch>
            <a:fillRect/>
          </a:stretch>
        </p:blipFill>
        <p:spPr bwMode="auto">
          <a:xfrm>
            <a:off x="2133463" y="6501408"/>
            <a:ext cx="225510" cy="165354"/>
          </a:xfrm>
          <a:prstGeom prst="rect">
            <a:avLst/>
          </a:prstGeom>
          <a:noFill/>
          <a:ln/>
          <a:effectLst/>
        </p:spPr>
      </p:pic>
      <p:pic>
        <p:nvPicPr>
          <p:cNvPr id="177" name="Grafik 176" descr="TP_tmp.bmp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401"/>
          <a:stretch>
            <a:fillRect/>
          </a:stretch>
        </p:blipFill>
        <p:spPr bwMode="auto">
          <a:xfrm>
            <a:off x="4176351" y="6494503"/>
            <a:ext cx="225874" cy="165288"/>
          </a:xfrm>
          <a:prstGeom prst="rect">
            <a:avLst/>
          </a:prstGeom>
          <a:noFill/>
          <a:ln/>
          <a:effectLst/>
        </p:spPr>
      </p:pic>
      <p:sp>
        <p:nvSpPr>
          <p:cNvPr id="156" name="AutoShape 36"/>
          <p:cNvSpPr>
            <a:spLocks/>
          </p:cNvSpPr>
          <p:nvPr/>
        </p:nvSpPr>
        <p:spPr bwMode="auto">
          <a:xfrm rot="5400000">
            <a:off x="1154264" y="6163444"/>
            <a:ext cx="112283" cy="427837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58" name="AutoShape 36"/>
          <p:cNvSpPr>
            <a:spLocks/>
          </p:cNvSpPr>
          <p:nvPr/>
        </p:nvSpPr>
        <p:spPr bwMode="auto">
          <a:xfrm rot="5400000">
            <a:off x="2071884" y="5780454"/>
            <a:ext cx="118499" cy="1206259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64" name="AutoShape 36"/>
          <p:cNvSpPr>
            <a:spLocks/>
          </p:cNvSpPr>
          <p:nvPr/>
        </p:nvSpPr>
        <p:spPr bwMode="auto">
          <a:xfrm rot="5400000">
            <a:off x="4184551" y="5180097"/>
            <a:ext cx="124716" cy="2413454"/>
          </a:xfrm>
          <a:prstGeom prst="rightBrace">
            <a:avLst>
              <a:gd name="adj1" fmla="val 39844"/>
              <a:gd name="adj2" fmla="val 50000"/>
            </a:avLst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False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256"/>
  <p:tag name="DEFAULTBLEND" val="False"/>
  <p:tag name="DEFAULTTRANSPARENT" val="True"/>
  <p:tag name="DEFAULTWORKAROUNDTRANSPARENCYBUG" val="False"/>
  <p:tag name="DEFAULTRESOLUTION" val="1200"/>
  <p:tag name="DEFAULTMAGNIFICATION" val="1.5"/>
  <p:tag name="DEFAULTWIDTH" val="348"/>
  <p:tag name="DEFAULTHEIGHT" val="200"/>
  <p:tag name="FIRSTEE@8KFJMORR1B8BCOVS" val="3225"/>
  <p:tag name="DEFAULTDISPLAYSOURCE" val="\documentclass{article}\pagestyle{empty}&#10;\usepackage{mytempl}&#10;\begin{document}&#10;\input{for.txt}&#10;\end{document}&#10;"/>
  <p:tag name="EMBEDFONT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1"/>
  <p:tag name="PICTUREFILESIZE" val="19257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29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0"/>
  <p:tag name="PICTUREFILESIZE" val="25055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5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41"/>
  <p:tag name="PICTUREFILESIZE" val="382053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6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7"/>
  <p:tag name="PICTUREFILESIZE" val="61347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7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02"/>
  <p:tag name="PICTUREFILESIZE" val="437508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8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81"/>
  <p:tag name="PICTUREFILESIZE" val="422733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9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4"/>
  <p:tag name="PICTUREFILESIZE" val="20045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0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8"/>
  <p:tag name="PICTUREFILESIZE" val="15035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1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8"/>
  <p:tag name="PICTUREFILESIZE" val="15035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2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9223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4"/>
  <p:tag name="PICTUREFILESIZE" val="3204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7"/>
  <p:tag name="PICTUREFILESIZE" val="30933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4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1"/>
  <p:tag name="PICTUREFILESIZE" val="28093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6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49"/>
  <p:tag name="PICTUREFILESIZE" val="643773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9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3"/>
  <p:tag name="PICTUREFILESIZE" val="23045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8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3"/>
  <p:tag name="PICTUREFILESIZE" val="23045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7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9"/>
  <p:tag name="PICTUREFILESIZE" val="15903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0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6"/>
  <p:tag name="PICTUREFILESIZE" val="262715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1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5"/>
  <p:tag name="PICTUREFILESIZE" val="22917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6"/>
  <p:tag name="PICTUREFILESIZE" val="18738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4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6"/>
  <p:tag name="PICTUREFILESIZE" val="18738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7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6"/>
  <p:tag name="PICTUREFILESIZE" val="1873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84"/>
  <p:tag name="PICTUREFILESIZE" val="800645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6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6"/>
  <p:tag name="PICTUREFILESIZE" val="17452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5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6"/>
  <p:tag name="PICTUREFILESIZE" val="17452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9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8"/>
  <p:tag name="PICTUREFILESIZE" val="20975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0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8"/>
  <p:tag name="PICTUREFILESIZE" val="20975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1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6"/>
  <p:tag name="PICTUREFILESIZE" val="17452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2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6"/>
  <p:tag name="PICTUREFILESIZE" val="17452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6"/>
  <p:tag name="PICTUREFILESIZE" val="18738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4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74"/>
  <p:tag name="PICTUREFILESIZE" val="1742295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4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6"/>
  <p:tag name="PICTUREFILESIZE" val="17452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5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8"/>
  <p:tag name="PICTUREFILESIZE" val="5208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84"/>
  <p:tag name="PICTUREFILESIZE" val="800645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98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50"/>
  <p:tag name="PICTUREFILESIZE" val="54255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2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7"/>
  <p:tag name="PICTUREFILESIZE" val="4123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0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8"/>
  <p:tag name="PICTUREFILESIZE" val="15035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2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9223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5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5"/>
  <p:tag name="PICTUREFILESIZE" val="12563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6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9223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6"/>
  <p:tag name="PICTUREFILESIZE" val="18738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4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6"/>
  <p:tag name="PICTUREFILESIZE" val="18738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7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35"/>
  <p:tag name="PICTUREFILESIZE" val="135045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1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51"/>
  <p:tag name="PICTUREFILESIZE" val="4670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9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38"/>
  <p:tag name="PICTUREFILESIZE" val="287735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0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64"/>
  <p:tag name="PICTUREFILESIZE" val="1120565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2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93"/>
  <p:tag name="PICTUREFILESIZE" val="402493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587"/>
  <p:tag name="PICTUREFILESIZE" val="1517503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4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6"/>
  <p:tag name="PICTUREFILESIZE" val="17452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5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8"/>
  <p:tag name="PICTUREFILESIZE" val="52085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6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6"/>
  <p:tag name="PICTUREFILESIZE" val="39065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7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3"/>
  <p:tag name="PICTUREFILESIZE" val="27593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8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72"/>
  <p:tag name="PICTUREFILESIZE" val="65885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9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8"/>
  <p:tag name="PICTUREFILESIZE" val="4685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8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6"/>
  <p:tag name="PICTUREFILESIZE" val="2379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1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6"/>
  <p:tag name="PICTUREFILESIZE" val="38482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9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7"/>
  <p:tag name="PICTUREFILESIZE" val="4687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0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44"/>
  <p:tag name="PICTUREFILESIZE" val="386872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1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7025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2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5"/>
  <p:tag name="PICTUREFILESIZE" val="2097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3"/>
  <p:tag name="PICTUREFILESIZE" val="21977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0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6"/>
  <p:tag name="PICTUREFILESIZE" val="262715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4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85"/>
  <p:tag name="PICTUREFILESIZE" val="59431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5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15"/>
  <p:tag name="PICTUREFILESIZE" val="107288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4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6"/>
  <p:tag name="PICTUREFILESIZE" val="17452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6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58"/>
  <p:tag name="PICTUREFILESIZE" val="6302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2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5"/>
  <p:tag name="PICTUREFILESIZE" val="22917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3"/>
  <p:tag name="PICTUREFILESIZE" val="21977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587"/>
  <p:tag name="PICTUREFILESIZE" val="151750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4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6"/>
  <p:tag name="PICTUREFILESIZE" val="17452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5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8"/>
  <p:tag name="PICTUREFILESIZE" val="52085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6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6"/>
  <p:tag name="PICTUREFILESIZE" val="39065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3"/>
  <p:tag name="PICTUREFILESIZE" val="21977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3"/>
  <p:tag name="PICTUREFILESIZE" val="21977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8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34"/>
  <p:tag name="PICTUREFILESIZE" val="156115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7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589"/>
  <p:tag name="PICTUREFILESIZE" val="1325345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7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592"/>
  <p:tag name="PICTUREFILESIZE" val="133218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4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59"/>
  <p:tag name="PICTUREFILESIZE" val="553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9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9"/>
  <p:tag name="PICTUREFILESIZE" val="3757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90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9223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91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5"/>
  <p:tag name="PICTUREFILESIZE" val="22917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91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5"/>
  <p:tag name="PICTUREFILESIZE" val="22917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94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7985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9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7"/>
  <p:tag name="PICTUREFILESIZE" val="11337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92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5"/>
  <p:tag name="PICTUREFILESIZE" val="29263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95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3"/>
  <p:tag name="PICTUREFILESIZE" val="21977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6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9"/>
  <p:tag name="PICTUREFILESIZE" val="42363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5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69"/>
  <p:tag name="PICTUREFILESIZE" val="95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96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8"/>
  <p:tag name="PICTUREFILESIZE" val="40085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8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85"/>
  <p:tag name="PICTUREFILESIZE" val="943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1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95"/>
  <p:tag name="PICTUREFILESIZE" val="515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0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09"/>
  <p:tag name="PICTUREFILESIZE" val="568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7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2"/>
  <p:tag name="PICTUREFILESIZE" val="45575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1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12"/>
  <p:tag name="PICTUREFILESIZE" val="2743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8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7"/>
  <p:tag name="PICTUREFILESIZE" val="14233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1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12"/>
  <p:tag name="PICTUREFILESIZE" val="2743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1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12"/>
  <p:tag name="PICTUREFILESIZE" val="2743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1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12"/>
  <p:tag name="PICTUREFILESIZE" val="2743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369"/>
  <p:tag name="PICTUREFILESIZE" val="7407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97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3"/>
  <p:tag name="PICTUREFILESIZE" val="21977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8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8"/>
  <p:tag name="PICTUREFILESIZE" val="238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9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36"/>
  <p:tag name="PICTUREFILESIZE" val="220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10.txt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1"/>
  <p:tag name="PICTUREFILESIZE" val="394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9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36"/>
  <p:tag name="PICTUREFILESIZE" val="220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9.txt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08"/>
  <p:tag name="PICTUREFILESIZE" val="2582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1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95"/>
  <p:tag name="PICTUREFILESIZE" val="515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11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3"/>
  <p:tag name="PICTUREFILESIZE" val="21977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12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84"/>
  <p:tag name="PICTUREFILESIZE" val="70145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1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8"/>
  <p:tag name="PICTUREFILESIZE" val="40085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12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84"/>
  <p:tag name="PICTUREFILESIZE" val="7014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99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5"/>
  <p:tag name="PICTUREFILESIZE" val="2097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14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3"/>
  <p:tag name="PICTUREFILESIZE" val="21977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15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5"/>
  <p:tag name="PICTUREFILESIZE" val="12563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2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369"/>
  <p:tag name="PICTUREFILESIZE" val="7317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7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49"/>
  <p:tag name="PICTUREFILESIZE" val="280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368"/>
  <p:tag name="PICTUREFILESIZE" val="7244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8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49"/>
  <p:tag name="PICTUREFILESIZE" val="246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367"/>
  <p:tag name="PICTUREFILESIZE" val="6938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9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36"/>
  <p:tag name="PICTUREFILESIZE" val="220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9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36"/>
  <p:tag name="PICTUREFILESIZE" val="220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8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8"/>
  <p:tag name="PICTUREFILESIZE" val="23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0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9223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10.txt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1"/>
  <p:tag name="PICTUREFILESIZE" val="394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}&#10;\begin{document}&#10;\input{for99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243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}&#10;\begin{document}&#10;\input{for97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"/>
  <p:tag name="PICTUREFILESIZE" val="118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,amsmath,amssymb}&#10;\begin{document}&#10;\input{for12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23"/>
  <p:tag name="PICTUREFILESIZE" val="1412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,amsmath,amssymb}&#10;\begin{document}&#10;\input{for11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3"/>
  <p:tag name="PICTUREFILESIZE" val="445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,amsmath,amssymb}&#10;\begin{document}&#10;\input{for11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3"/>
  <p:tag name="PICTUREFILESIZE" val="445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,amsmath,amssymb}&#10;\begin{document}&#10;\input{for6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1"/>
  <p:tag name="PICTUREFILESIZE" val="353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,amsmath,amssymb}&#10;\begin{document}&#10;\input{for7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1"/>
  <p:tag name="PICTUREFILESIZE" val="317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,amsmath,amssymb}&#10;\begin{document}&#10;\input{for8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02"/>
  <p:tag name="PICTUREFILESIZE" val="718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,amsmath,amssymb}&#10;\begin{document}&#10;\input{for9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60"/>
  <p:tag name="PICTUREFILESIZE" val="41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2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5"/>
  <p:tag name="PICTUREFILESIZE" val="22917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,amsmath,amssymb}&#10;\begin{document}&#10;\input{for10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63"/>
  <p:tag name="PICTUREFILESIZE" val="385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,amsmath,amssymb}&#10;\begin{document}&#10;\input{for1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64"/>
  <p:tag name="PICTUREFILESIZE" val="406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,amsmath,amssymb}&#10;\begin{document}&#10;\input{for2a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90"/>
  <p:tag name="PICTUREFILESIZE" val="622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,amsmath,amssymb}&#10;\begin{document}&#10;\input{for3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00"/>
  <p:tag name="PICTUREFILESIZE" val="683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,amsmath,amssymb}&#10;\begin{document}&#10;\input{for4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7"/>
  <p:tag name="PICTUREFILESIZE" val="612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,amsmath,amssymb}&#10;\begin{document}&#10;\input{for5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92"/>
  <p:tag name="PICTUREFILESIZE" val="60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1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6"/>
  <p:tag name="PICTUREFILESIZE" val="3848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1"/>
  <p:tag name="PICTUREFILESIZE" val="17573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1"/>
  <p:tag name="PICTUREFILESIZE" val="1757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}&#10;\begin{document}&#10;\input{for37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"/>
  <p:tag name="PICTUREFILESIZE" val="185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}&#10;\begin{document}&#10;\input{for43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26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37"/>
  <p:tag name="PICTUREFILESIZE" val="1211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14"/>
  <p:tag name="PICTUREFILESIZE" val="110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2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71"/>
  <p:tag name="PICTUREFILESIZE" val="18558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8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96"/>
  <p:tag name="PICTUREFILESIZE" val="68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9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0"/>
  <p:tag name="PICTUREFILESIZE" val="216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9"/>
  <p:tag name="PICTUREFILESIZE" val="114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1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9"/>
  <p:tag name="PICTUREFILESIZE" val="14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3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08"/>
  <p:tag name="PICTUREFILESIZE" val="132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ytempl}&#10;\begin{document}&#10;\input{for43.txt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260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5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2"/>
  <p:tag name="PICTUREFILESIZE" val="149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4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2"/>
  <p:tag name="PICTUREFILESIZE" val="18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5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2"/>
  <p:tag name="PICTUREFILESIZE" val="149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4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2"/>
  <p:tag name="PICTUREFILESIZE" val="18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5"/>
  <p:tag name="PICTUREFILESIZE" val="16657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8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9"/>
  <p:tag name="PICTUREFILESIZE" val="106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9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9"/>
  <p:tag name="PICTUREFILESIZE" val="11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20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0"/>
  <p:tag name="PICTUREFILESIZE" val="216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22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99"/>
  <p:tag name="PICTUREFILESIZE" val="98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23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54"/>
  <p:tag name="PICTUREFILESIZE" val="35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21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1"/>
  <p:tag name="PICTUREFILESIZE" val="16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26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5"/>
  <p:tag name="PICTUREFILESIZE" val="26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6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94"/>
  <p:tag name="PICTUREFILESIZE" val="584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3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4"/>
  <p:tag name="PICTUREFILESIZE" val="244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3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4"/>
  <p:tag name="PICTUREFILESIZE" val="24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99"/>
  <p:tag name="PICTUREFILESIZE" val="107463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5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7"/>
  <p:tag name="PICTUREFILESIZE" val="30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6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43"/>
  <p:tag name="PICTUREFILESIZE" val="31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7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50"/>
  <p:tag name="PICTUREFILESIZE" val="374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8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9"/>
  <p:tag name="PICTUREFILESIZE" val="143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5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2"/>
  <p:tag name="PICTUREFILESIZE" val="149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4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2"/>
  <p:tag name="PICTUREFILESIZE" val="187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5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2"/>
  <p:tag name="PICTUREFILESIZE" val="149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4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2"/>
  <p:tag name="PICTUREFILESIZE" val="187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0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7"/>
  <p:tag name="PICTUREFILESIZE" val="198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2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7"/>
  <p:tag name="PICTUREFILESIZE" val="38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7"/>
  <p:tag name="PICTUREFILESIZE" val="43047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1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5"/>
  <p:tag name="PICTUREFILESIZE" val="387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3.txt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08"/>
  <p:tag name="PICTUREFILESIZE" val="197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4.txt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62"/>
  <p:tag name="PICTUREFILESIZE" val="1554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5.txt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11"/>
  <p:tag name="PICTUREFILESIZE" val="2324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2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7"/>
  <p:tag name="PICTUREFILESIZE" val="389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6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43"/>
  <p:tag name="PICTUREFILESIZE" val="313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6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43"/>
  <p:tag name="PICTUREFILESIZE" val="313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3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41"/>
  <p:tag name="PICTUREFILESIZE" val="289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7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58"/>
  <p:tag name="PICTUREFILESIZE" val="387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3.txt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08"/>
  <p:tag name="PICTUREFILESIZE" val="197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4"/>
  <p:tag name="PICTUREFILESIZE" val="2846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3.txt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08"/>
  <p:tag name="PICTUREFILESIZE" val="197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5.txt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11"/>
  <p:tag name="PICTUREFILESIZE" val="2324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5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7"/>
  <p:tag name="PICTUREFILESIZE" val="30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8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00"/>
  <p:tag name="PICTUREFILESIZE" val="707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9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50"/>
  <p:tag name="PICTUREFILESIZE" val="370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1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5"/>
  <p:tag name="PICTUREFILESIZE" val="270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3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7"/>
  <p:tag name="PICTUREFILESIZE" val="81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1.txt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93"/>
  <p:tag name="PICTUREFILESIZE" val="710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58a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06"/>
  <p:tag name="PICTUREFILESIZE" val="688505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77"/>
  <p:tag name="PICTUREFILESIZE" val="8359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3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84"/>
  <p:tag name="PICTUREFILESIZE" val="800645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4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8"/>
  <p:tag name="PICTUREFILESIZE" val="117185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1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5"/>
  <p:tag name="PICTUREFILESIZE" val="270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44a.txt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5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81"/>
  <p:tag name="PICTUREFILESIZE" val="491825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02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4"/>
  <p:tag name="PICTUREFILESIZE" val="36982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1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5"/>
  <p:tag name="PICTUREFILESIZE" val="270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63.txt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7"/>
  <p:tag name="PICTUREFILESIZE" val="81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6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80"/>
  <p:tag name="PICTUREFILESIZE" val="180005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7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87"/>
  <p:tag name="PICTUREFILESIZE" val="188447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8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89"/>
  <p:tag name="PICTUREFILESIZE" val="19277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7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7"/>
  <p:tag name="PICTUREFILESIZE" val="3093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19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3"/>
  <p:tag name="PICTUREFILESIZE" val="41927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26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57"/>
  <p:tag name="PICTUREFILESIZE" val="52197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27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38"/>
  <p:tag name="PICTUREFILESIZE" val="34775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28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32"/>
  <p:tag name="PICTUREFILESIZE" val="502458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28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32"/>
  <p:tag name="PICTUREFILESIZE" val="502458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0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05"/>
  <p:tag name="PICTUREFILESIZE" val="461345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29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97"/>
  <p:tag name="PICTUREFILESIZE" val="426597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1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67"/>
  <p:tag name="PICTUREFILESIZE" val="289743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2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11"/>
  <p:tag name="PICTUREFILESIZE" val="440023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ytempl}&#10;\begin{document}&#10;\input{for34.txt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48"/>
  <p:tag name="PICTUREFILESIZE" val="536925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FF"/>
        </a:solidFill>
        <a:ln w="9525">
          <a:solidFill>
            <a:srgbClr val="996633"/>
          </a:solidFill>
          <a:round/>
          <a:headEnd/>
          <a:tailEnd/>
        </a:ln>
        <a:effectLst/>
      </a:spPr>
      <a:bodyPr wrap="square" rtlCol="0" anchor="ctr">
        <a:noAutofit/>
      </a:bodyPr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2184</Words>
  <Application>Microsoft Office PowerPoint</Application>
  <PresentationFormat>Bildschirmpräsentation (4:3)</PresentationFormat>
  <Paragraphs>301</Paragraphs>
  <Slides>25</Slides>
  <Notes>23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Default 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Isospin dependence of the three nucleon force</dc:title>
  <dc:creator>Evgeny Epelbaum</dc:creator>
  <cp:lastModifiedBy>Windows-Benutzer</cp:lastModifiedBy>
  <cp:revision>1051</cp:revision>
  <dcterms:created xsi:type="dcterms:W3CDTF">2004-07-06T22:38:10Z</dcterms:created>
  <dcterms:modified xsi:type="dcterms:W3CDTF">2009-07-09T07:53:22Z</dcterms:modified>
</cp:coreProperties>
</file>